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95"/>
  </p:handoutMasterIdLst>
  <p:sldIdLst>
    <p:sldId id="256" r:id="rId3"/>
    <p:sldId id="391" r:id="rId4"/>
    <p:sldId id="267" r:id="rId5"/>
    <p:sldId id="545" r:id="rId6"/>
    <p:sldId id="547" r:id="rId7"/>
    <p:sldId id="546" r:id="rId8"/>
    <p:sldId id="548" r:id="rId9"/>
    <p:sldId id="549" r:id="rId10"/>
    <p:sldId id="269" r:id="rId11"/>
    <p:sldId id="273" r:id="rId12"/>
    <p:sldId id="272" r:id="rId13"/>
    <p:sldId id="283" r:id="rId14"/>
    <p:sldId id="284" r:id="rId15"/>
    <p:sldId id="285" r:id="rId17"/>
    <p:sldId id="310" r:id="rId18"/>
    <p:sldId id="541" r:id="rId19"/>
    <p:sldId id="309" r:id="rId20"/>
    <p:sldId id="544" r:id="rId21"/>
    <p:sldId id="542" r:id="rId22"/>
    <p:sldId id="543" r:id="rId23"/>
    <p:sldId id="633" r:id="rId24"/>
    <p:sldId id="282" r:id="rId25"/>
    <p:sldId id="295" r:id="rId26"/>
    <p:sldId id="296" r:id="rId27"/>
    <p:sldId id="297" r:id="rId28"/>
    <p:sldId id="298" r:id="rId29"/>
    <p:sldId id="299" r:id="rId30"/>
    <p:sldId id="311" r:id="rId31"/>
    <p:sldId id="618" r:id="rId32"/>
    <p:sldId id="623" r:id="rId33"/>
    <p:sldId id="632" r:id="rId34"/>
    <p:sldId id="315" r:id="rId35"/>
    <p:sldId id="626" r:id="rId36"/>
    <p:sldId id="314" r:id="rId37"/>
    <p:sldId id="318" r:id="rId38"/>
    <p:sldId id="320" r:id="rId39"/>
    <p:sldId id="620" r:id="rId40"/>
    <p:sldId id="317" r:id="rId41"/>
    <p:sldId id="338" r:id="rId42"/>
    <p:sldId id="621" r:id="rId43"/>
    <p:sldId id="622" r:id="rId44"/>
    <p:sldId id="339" r:id="rId45"/>
    <p:sldId id="625" r:id="rId46"/>
    <p:sldId id="340" r:id="rId47"/>
    <p:sldId id="627" r:id="rId48"/>
    <p:sldId id="355" r:id="rId49"/>
    <p:sldId id="628" r:id="rId50"/>
    <p:sldId id="354" r:id="rId51"/>
    <p:sldId id="629" r:id="rId52"/>
    <p:sldId id="370" r:id="rId53"/>
    <p:sldId id="385" r:id="rId54"/>
    <p:sldId id="386" r:id="rId55"/>
    <p:sldId id="387" r:id="rId56"/>
    <p:sldId id="388" r:id="rId57"/>
    <p:sldId id="389" r:id="rId58"/>
    <p:sldId id="384" r:id="rId59"/>
    <p:sldId id="393" r:id="rId60"/>
    <p:sldId id="392" r:id="rId61"/>
    <p:sldId id="630" r:id="rId62"/>
    <p:sldId id="394" r:id="rId63"/>
    <p:sldId id="395" r:id="rId64"/>
    <p:sldId id="631" r:id="rId65"/>
    <p:sldId id="514" r:id="rId66"/>
    <p:sldId id="396" r:id="rId67"/>
    <p:sldId id="442" r:id="rId68"/>
    <p:sldId id="444" r:id="rId69"/>
    <p:sldId id="334" r:id="rId70"/>
    <p:sldId id="460" r:id="rId71"/>
    <p:sldId id="634" r:id="rId72"/>
    <p:sldId id="515" r:id="rId73"/>
    <p:sldId id="517" r:id="rId74"/>
    <p:sldId id="516" r:id="rId75"/>
    <p:sldId id="518" r:id="rId76"/>
    <p:sldId id="519" r:id="rId77"/>
    <p:sldId id="520" r:id="rId78"/>
    <p:sldId id="319" r:id="rId79"/>
    <p:sldId id="540" r:id="rId80"/>
    <p:sldId id="522" r:id="rId81"/>
    <p:sldId id="337" r:id="rId82"/>
    <p:sldId id="521" r:id="rId83"/>
    <p:sldId id="316" r:id="rId84"/>
    <p:sldId id="281" r:id="rId85"/>
    <p:sldId id="280" r:id="rId86"/>
    <p:sldId id="443" r:id="rId87"/>
    <p:sldId id="262" r:id="rId88"/>
    <p:sldId id="257" r:id="rId89"/>
    <p:sldId id="258" r:id="rId90"/>
    <p:sldId id="259" r:id="rId91"/>
    <p:sldId id="261" r:id="rId92"/>
    <p:sldId id="635" r:id="rId93"/>
    <p:sldId id="459" r:id="rId9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034"/>
        <p:guide pos="398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8" Type="http://schemas.openxmlformats.org/officeDocument/2006/relationships/tableStyles" Target="tableStyles.xml"/><Relationship Id="rId97" Type="http://schemas.openxmlformats.org/officeDocument/2006/relationships/viewProps" Target="viewProps.xml"/><Relationship Id="rId96" Type="http://schemas.openxmlformats.org/officeDocument/2006/relationships/presProps" Target="presProps.xml"/><Relationship Id="rId95" Type="http://schemas.openxmlformats.org/officeDocument/2006/relationships/handoutMaster" Target="handoutMasters/handoutMaster1.xml"/><Relationship Id="rId94" Type="http://schemas.openxmlformats.org/officeDocument/2006/relationships/slide" Target="slides/slide91.xml"/><Relationship Id="rId93" Type="http://schemas.openxmlformats.org/officeDocument/2006/relationships/slide" Target="slides/slide90.xml"/><Relationship Id="rId92" Type="http://schemas.openxmlformats.org/officeDocument/2006/relationships/slide" Target="slides/slide89.xml"/><Relationship Id="rId91" Type="http://schemas.openxmlformats.org/officeDocument/2006/relationships/slide" Target="slides/slide88.xml"/><Relationship Id="rId90" Type="http://schemas.openxmlformats.org/officeDocument/2006/relationships/slide" Target="slides/slide87.xml"/><Relationship Id="rId9" Type="http://schemas.openxmlformats.org/officeDocument/2006/relationships/slide" Target="slides/slide7.xml"/><Relationship Id="rId89" Type="http://schemas.openxmlformats.org/officeDocument/2006/relationships/slide" Target="slides/slide86.xml"/><Relationship Id="rId88" Type="http://schemas.openxmlformats.org/officeDocument/2006/relationships/slide" Target="slides/slide85.xml"/><Relationship Id="rId87" Type="http://schemas.openxmlformats.org/officeDocument/2006/relationships/slide" Target="slides/slide84.xml"/><Relationship Id="rId86" Type="http://schemas.openxmlformats.org/officeDocument/2006/relationships/slide" Target="slides/slide83.xml"/><Relationship Id="rId85" Type="http://schemas.openxmlformats.org/officeDocument/2006/relationships/slide" Target="slides/slide82.xml"/><Relationship Id="rId84" Type="http://schemas.openxmlformats.org/officeDocument/2006/relationships/slide" Target="slides/slide81.xml"/><Relationship Id="rId83" Type="http://schemas.openxmlformats.org/officeDocument/2006/relationships/slide" Target="slides/slide80.xml"/><Relationship Id="rId82" Type="http://schemas.openxmlformats.org/officeDocument/2006/relationships/slide" Target="slides/slide79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6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5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4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c6a535d7ecc90554cb87761dd101fe067f0ead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255" y="-385445"/>
            <a:ext cx="12208510" cy="7628890"/>
          </a:xfrm>
          <a:prstGeom prst="rect">
            <a:avLst/>
          </a:prstGeom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490346" y="1711325"/>
            <a:ext cx="9211733" cy="1082675"/>
          </a:xfrm>
        </p:spPr>
        <p:txBody>
          <a:bodyPr/>
          <a:lstStyle>
            <a:lvl1pPr algn="ctr">
              <a:defRPr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490346" y="3028315"/>
            <a:ext cx="9218083" cy="1752600"/>
          </a:xfrm>
        </p:spPr>
        <p:txBody>
          <a:bodyPr/>
          <a:lstStyle>
            <a:lvl1pPr marL="0" indent="0" algn="ctr">
              <a:buFontTx/>
              <a:buNone/>
              <a:defRPr sz="2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39722A4-B7DD-4972-B8CF-0A4F6863DCFD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5715635" cy="57308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8425" y="890270"/>
            <a:ext cx="5133975" cy="38671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half" idx="13"/>
          </p:nvPr>
        </p:nvSpPr>
        <p:spPr>
          <a:xfrm>
            <a:off x="6448425" y="4874260"/>
            <a:ext cx="5133975" cy="1746885"/>
          </a:xfrm>
        </p:spPr>
        <p:txBody>
          <a:bodyPr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39722A4-B7DD-4972-B8CF-0A4F6863DCFD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8467" y="0"/>
            <a:ext cx="12200467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38.png"/><Relationship Id="rId1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2.png"/><Relationship Id="rId1" Type="http://schemas.openxmlformats.org/officeDocument/2006/relationships/image" Target="../media/image4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5.png"/><Relationship Id="rId1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1.png"/><Relationship Id="rId1" Type="http://schemas.openxmlformats.org/officeDocument/2006/relationships/image" Target="../media/image5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3.png"/><Relationship Id="rId1" Type="http://schemas.openxmlformats.org/officeDocument/2006/relationships/image" Target="../media/image5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5.png"/><Relationship Id="rId1" Type="http://schemas.openxmlformats.org/officeDocument/2006/relationships/image" Target="../media/image5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7.png"/><Relationship Id="rId1" Type="http://schemas.openxmlformats.org/officeDocument/2006/relationships/image" Target="../media/image5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9.png"/><Relationship Id="rId1" Type="http://schemas.openxmlformats.org/officeDocument/2006/relationships/image" Target="../media/image58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61.png"/><Relationship Id="rId1" Type="http://schemas.openxmlformats.org/officeDocument/2006/relationships/image" Target="../media/image60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image" Target="../media/image6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61.png"/><Relationship Id="rId1" Type="http://schemas.openxmlformats.org/officeDocument/2006/relationships/image" Target="../media/image60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65.png"/><Relationship Id="rId1" Type="http://schemas.openxmlformats.org/officeDocument/2006/relationships/image" Target="../media/image64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67.png"/><Relationship Id="rId1" Type="http://schemas.openxmlformats.org/officeDocument/2006/relationships/image" Target="../media/image66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69.png"/><Relationship Id="rId1" Type="http://schemas.openxmlformats.org/officeDocument/2006/relationships/image" Target="../media/image68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1.png"/><Relationship Id="rId1" Type="http://schemas.openxmlformats.org/officeDocument/2006/relationships/image" Target="../media/image7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3.png"/><Relationship Id="rId1" Type="http://schemas.openxmlformats.org/officeDocument/2006/relationships/image" Target="../media/image7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5.png"/><Relationship Id="rId1" Type="http://schemas.openxmlformats.org/officeDocument/2006/relationships/image" Target="../media/image74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7.png"/><Relationship Id="rId1" Type="http://schemas.openxmlformats.org/officeDocument/2006/relationships/image" Target="../media/image76.png"/></Relationships>
</file>

<file path=ppt/slides/_rels/slide6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image" Target="../media/image7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2.png"/><Relationship Id="rId1" Type="http://schemas.openxmlformats.org/officeDocument/2006/relationships/image" Target="../media/image81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3.png"/><Relationship Id="rId1" Type="http://schemas.openxmlformats.org/officeDocument/2006/relationships/image" Target="../media/image8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5.png"/><Relationship Id="rId1" Type="http://schemas.openxmlformats.org/officeDocument/2006/relationships/image" Target="../media/image84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6.png"/><Relationship Id="rId1" Type="http://schemas.openxmlformats.org/officeDocument/2006/relationships/image" Target="../media/image81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8.png"/><Relationship Id="rId1" Type="http://schemas.openxmlformats.org/officeDocument/2006/relationships/image" Target="../media/image87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90.png"/><Relationship Id="rId1" Type="http://schemas.openxmlformats.org/officeDocument/2006/relationships/image" Target="../media/image89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92.png"/><Relationship Id="rId1" Type="http://schemas.openxmlformats.org/officeDocument/2006/relationships/image" Target="../media/image91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94.png"/><Relationship Id="rId1" Type="http://schemas.openxmlformats.org/officeDocument/2006/relationships/image" Target="../media/image93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5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C++ </a:t>
            </a:r>
            <a:r>
              <a:rPr lang="zh-CN" altLang="en-US"/>
              <a:t>标准库系列课</a:t>
            </a:r>
            <a:r>
              <a:rPr lang="en-US" altLang="zh-CN"/>
              <a:t> - </a:t>
            </a:r>
            <a:r>
              <a:rPr lang="zh-CN" altLang="en-US"/>
              <a:t>你所不知道的</a:t>
            </a:r>
            <a:r>
              <a:rPr lang="en-US" altLang="zh-CN"/>
              <a:t> </a:t>
            </a:r>
            <a:r>
              <a:rPr lang="en-US"/>
              <a:t>set </a:t>
            </a:r>
            <a:r>
              <a:rPr lang="zh-CN" altLang="en-US"/>
              <a:t>容器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ctr"/>
            <a:r>
              <a:rPr lang="en-US"/>
              <a:t>by </a:t>
            </a:r>
            <a:r>
              <a:rPr lang="zh-CN" altLang="en-US"/>
              <a:t>小彭老师（</a:t>
            </a:r>
            <a:r>
              <a:rPr lang="en-US" altLang="zh-CN"/>
              <a:t>@archibate</a:t>
            </a:r>
            <a:r>
              <a:rPr lang="zh-CN" altLang="en-US"/>
              <a:t>）</a:t>
            </a:r>
            <a:endParaRPr lang="en-US" altLang="zh-CN"/>
          </a:p>
          <a:p>
            <a:pPr algn="ctr"/>
            <a:r>
              <a:rPr lang="zh-CN" altLang="en-US"/>
              <a:t>课件</a:t>
            </a:r>
            <a:r>
              <a:rPr lang="en-US" altLang="zh-CN"/>
              <a:t>&amp;</a:t>
            </a:r>
            <a:r>
              <a:rPr lang="zh-CN" altLang="en-US"/>
              <a:t>代码：</a:t>
            </a:r>
            <a:r>
              <a:rPr lang="en-US" altLang="zh-CN"/>
              <a:t>https://github.com/parallel101/course</a:t>
            </a:r>
            <a:endParaRPr lang="en-US" altLang="zh-CN"/>
          </a:p>
          <a:p>
            <a:pPr algn="ctr"/>
            <a:r>
              <a:rPr lang="zh-CN" altLang="en-US"/>
              <a:t>上期回顾：https://www.bilibili.com/video/BV1qF411T7sd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迭代器的五大分类</a:t>
            </a:r>
            <a:endParaRPr lang="zh-CN" altLang="en-US"/>
          </a:p>
        </p:txBody>
      </p:sp>
      <p:graphicFrame>
        <p:nvGraphicFramePr>
          <p:cNvPr id="3" name="Content Placeholder 2"/>
          <p:cNvGraphicFramePr/>
          <p:nvPr>
            <p:ph idx="1"/>
          </p:nvPr>
        </p:nvGraphicFramePr>
        <p:xfrm>
          <a:off x="568325" y="1195070"/>
          <a:ext cx="11055350" cy="3014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6575"/>
                <a:gridCol w="4102735"/>
                <a:gridCol w="2504440"/>
                <a:gridCol w="2641600"/>
              </a:tblGrid>
              <a:tr h="36957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提供的运算符重载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具有此迭代器的容器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相应的</a:t>
                      </a:r>
                      <a:r>
                        <a:rPr lang="en-US" altLang="zh-CN"/>
                        <a:t> C++20 concept</a:t>
                      </a:r>
                      <a:endParaRPr lang="en-US" altLang="zh-CN"/>
                    </a:p>
                  </a:txBody>
                  <a:tcPr/>
                </a:tc>
              </a:tr>
              <a:tr h="3702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输入迭代器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</a:t>
                      </a:r>
                      <a:r>
                        <a:rPr lang="zh-CN" altLang="en-US" sz="1800">
                          <a:sym typeface="+mn-ea"/>
                        </a:rPr>
                        <a:t>（可读取）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!=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==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++</a:t>
                      </a:r>
                      <a:r>
                        <a:rPr lang="zh-CN" altLang="en-US"/>
                        <a:t>（一次性）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istream_iterator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input_iterator</a:t>
                      </a:r>
                      <a:endParaRPr lang="en-US"/>
                    </a:p>
                  </a:txBody>
                  <a:tcPr/>
                </a:tc>
              </a:tr>
              <a:tr h="3695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输出迭代器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*</a:t>
                      </a:r>
                      <a:r>
                        <a:rPr lang="zh-CN" altLang="en-US" sz="1800">
                          <a:sym typeface="+mn-ea"/>
                        </a:rPr>
                        <a:t>（可写入），</a:t>
                      </a:r>
                      <a:r>
                        <a:rPr lang="en-US" altLang="zh-CN" sz="1800">
                          <a:sym typeface="+mn-ea"/>
                        </a:rPr>
                        <a:t>!=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==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++</a:t>
                      </a:r>
                      <a:r>
                        <a:rPr lang="zh-CN" altLang="en-US" sz="1800">
                          <a:sym typeface="+mn-ea"/>
                        </a:rPr>
                        <a:t>（一次性）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back_insert_iterator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output_iterator</a:t>
                      </a:r>
                      <a:endParaRPr lang="en-US"/>
                    </a:p>
                  </a:txBody>
                  <a:tcPr/>
                </a:tc>
              </a:tr>
              <a:tr h="3695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sz="1800">
                          <a:sym typeface="+mn-ea"/>
                        </a:rPr>
                        <a:t>前向迭代器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*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!=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==</a:t>
                      </a:r>
                      <a:r>
                        <a:rPr lang="zh-CN" altLang="en-US"/>
                        <a:t>，</a:t>
                      </a:r>
                      <a:r>
                        <a:rPr lang="en-US"/>
                        <a:t>++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forward_list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forward_iterator</a:t>
                      </a:r>
                      <a:endParaRPr lang="en-US"/>
                    </a:p>
                  </a:txBody>
                  <a:tcPr/>
                </a:tc>
              </a:tr>
              <a:tr h="3702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双向迭代器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*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!=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==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++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--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set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map</a:t>
                      </a:r>
                      <a:r>
                        <a:rPr lang="zh-CN" altLang="en-US"/>
                        <a:t>，</a:t>
                      </a:r>
                      <a:r>
                        <a:rPr lang="en-US"/>
                        <a:t>list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bidirectional_iterator</a:t>
                      </a:r>
                      <a:endParaRPr lang="en-US"/>
                    </a:p>
                  </a:txBody>
                  <a:tcPr/>
                </a:tc>
              </a:tr>
              <a:tr h="42545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随机访问迭代器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*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!=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==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++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--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/>
                        <a:t>+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-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+=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-=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[]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vector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array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/>
                        <a:t>deque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random_access_iterator</a:t>
                      </a:r>
                      <a:endParaRPr lang="en-US"/>
                    </a:p>
                  </a:txBody>
                  <a:tcPr/>
                </a:tc>
              </a:tr>
              <a:tr h="3702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迭代器外包装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和他所包装的迭代器保持一致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reverse_iterator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和所包装的迭代器一致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 Box 4"/>
          <p:cNvSpPr txBox="1"/>
          <p:nvPr/>
        </p:nvSpPr>
        <p:spPr>
          <a:xfrm>
            <a:off x="609600" y="6381115"/>
            <a:ext cx="109804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https://en.cppreference.com/w/cpp/iterator/random_access_iterator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609600" y="6012815"/>
            <a:ext cx="108178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https://www.cplusplus.com/reference/iterator/istream_iterator</a:t>
            </a:r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1707515" y="4557395"/>
            <a:ext cx="93929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包含关系：前向迭代器＞双向迭代器</a:t>
            </a:r>
            <a:r>
              <a:rPr lang="zh-CN" altLang="en-US">
                <a:sym typeface="+mn-ea"/>
              </a:rPr>
              <a:t>＞</a:t>
            </a:r>
            <a:r>
              <a:rPr lang="zh-CN" altLang="en-US"/>
              <a:t>随机访问迭代器</a:t>
            </a:r>
            <a:endParaRPr lang="zh-CN" altLang="en-US"/>
          </a:p>
          <a:p>
            <a:r>
              <a:rPr lang="zh-CN" altLang="en-US"/>
              <a:t>这意味着如果一个</a:t>
            </a:r>
            <a:r>
              <a:rPr lang="en-US" altLang="zh-CN"/>
              <a:t>STL</a:t>
            </a:r>
            <a:r>
              <a:rPr lang="zh-CN" altLang="en-US"/>
              <a:t>模板函数（比如</a:t>
            </a:r>
            <a:r>
              <a:rPr lang="en-US" altLang="zh-CN"/>
              <a:t>std::find</a:t>
            </a:r>
            <a:r>
              <a:rPr lang="zh-CN" altLang="en-US"/>
              <a:t>）要求迭代器是</a:t>
            </a:r>
            <a:r>
              <a:rPr lang="zh-CN" altLang="en-US" b="1"/>
              <a:t>前向迭代器</a:t>
            </a:r>
            <a:r>
              <a:rPr lang="zh-CN" altLang="en-US"/>
              <a:t>即可，那么也可以给他随机访问迭代器，因为</a:t>
            </a:r>
            <a:r>
              <a:rPr lang="zh-CN" altLang="en-US" b="1"/>
              <a:t>前向迭代器</a:t>
            </a:r>
            <a:r>
              <a:rPr lang="zh-CN" altLang="en-US"/>
              <a:t>是</a:t>
            </a:r>
            <a:r>
              <a:rPr lang="zh-CN" altLang="en-US" b="1"/>
              <a:t>随机访问迭代器</a:t>
            </a:r>
            <a:r>
              <a:rPr lang="zh-CN" altLang="en-US"/>
              <a:t>的子集。</a:t>
            </a:r>
            <a:endParaRPr lang="zh-CN" altLang="en-US"/>
          </a:p>
          <a:p>
            <a:r>
              <a:rPr lang="zh-CN" altLang="en-US"/>
              <a:t>例如，</a:t>
            </a:r>
            <a:r>
              <a:rPr lang="en-US" altLang="zh-CN"/>
              <a:t>vector </a:t>
            </a:r>
            <a:r>
              <a:rPr lang="zh-CN" altLang="en-US"/>
              <a:t>和</a:t>
            </a:r>
            <a:r>
              <a:rPr lang="en-US" altLang="zh-CN"/>
              <a:t> list </a:t>
            </a:r>
            <a:r>
              <a:rPr lang="zh-CN" altLang="en-US"/>
              <a:t>都可以调用</a:t>
            </a:r>
            <a:r>
              <a:rPr lang="en-US" altLang="zh-CN"/>
              <a:t> std::find</a:t>
            </a:r>
            <a:r>
              <a:rPr lang="zh-CN" altLang="en-US"/>
              <a:t>（</a:t>
            </a:r>
            <a:r>
              <a:rPr lang="en-US" altLang="zh-CN"/>
              <a:t>set </a:t>
            </a:r>
            <a:r>
              <a:rPr lang="zh-CN" altLang="en-US"/>
              <a:t>则直接提供了</a:t>
            </a:r>
            <a:r>
              <a:rPr lang="en-US" altLang="zh-CN"/>
              <a:t> find </a:t>
            </a:r>
            <a:r>
              <a:rPr lang="zh-CN" altLang="en-US"/>
              <a:t>作为成员函数，稍后讨论）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set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vector </a:t>
            </a:r>
            <a:r>
              <a:rPr lang="zh-CN" altLang="en-US">
                <a:sym typeface="+mn-ea"/>
              </a:rPr>
              <a:t>迭代器的不同点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4965" y="890270"/>
            <a:ext cx="5970270" cy="5730875"/>
          </a:xfrm>
        </p:spPr>
        <p:txBody>
          <a:bodyPr/>
          <a:p>
            <a:r>
              <a:rPr lang="en-US" altLang="zh-CN"/>
              <a:t>set </a:t>
            </a:r>
            <a:r>
              <a:rPr lang="zh-CN" altLang="en-US"/>
              <a:t>的迭代器对象也重载了</a:t>
            </a:r>
            <a:r>
              <a:rPr lang="en-US" altLang="zh-CN"/>
              <a:t> </a:t>
            </a:r>
            <a:r>
              <a:rPr lang="en-US" altLang="zh-CN" b="1"/>
              <a:t>++</a:t>
            </a:r>
            <a:r>
              <a:rPr lang="en-US" altLang="zh-CN"/>
              <a:t> </a:t>
            </a:r>
            <a:r>
              <a:rPr lang="zh-CN" altLang="en-US"/>
              <a:t>为红黑树的遍历。</a:t>
            </a:r>
            <a:endParaRPr lang="zh-CN" altLang="en-US"/>
          </a:p>
          <a:p>
            <a:r>
              <a:rPr lang="en-US" altLang="zh-CN">
                <a:sym typeface="+mn-ea"/>
              </a:rPr>
              <a:t>vector </a:t>
            </a:r>
            <a:r>
              <a:rPr lang="zh-CN" altLang="en-US">
                <a:sym typeface="+mn-ea"/>
              </a:rPr>
              <a:t>提供了</a:t>
            </a:r>
            <a:r>
              <a:rPr lang="en-US" altLang="zh-CN">
                <a:sym typeface="+mn-ea"/>
              </a:rPr>
              <a:t> </a:t>
            </a:r>
            <a:r>
              <a:rPr lang="en-US" altLang="zh-CN" b="1">
                <a:sym typeface="+mn-ea"/>
              </a:rPr>
              <a:t>+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</a:t>
            </a:r>
            <a:r>
              <a:rPr lang="en-US" altLang="zh-CN" b="1">
                <a:sym typeface="+mn-ea"/>
              </a:rPr>
              <a:t>+=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的重载，而</a:t>
            </a:r>
            <a:r>
              <a:rPr lang="en-US" altLang="zh-CN"/>
              <a:t> set </a:t>
            </a:r>
            <a:r>
              <a:rPr lang="zh-CN" altLang="en-US"/>
              <a:t>没有。这是因为</a:t>
            </a:r>
            <a:r>
              <a:rPr lang="en-US" altLang="zh-CN"/>
              <a:t> vector </a:t>
            </a:r>
            <a:r>
              <a:rPr lang="zh-CN" altLang="en-US"/>
              <a:t>中的元素在内存中是连续的，可以</a:t>
            </a:r>
            <a:r>
              <a:rPr lang="zh-CN" altLang="en-US" b="1"/>
              <a:t>随机访问</a:t>
            </a:r>
            <a:r>
              <a:rPr lang="zh-CN" altLang="en-US"/>
              <a:t>。而</a:t>
            </a:r>
            <a:r>
              <a:rPr lang="en-US" altLang="zh-CN"/>
              <a:t> set </a:t>
            </a:r>
            <a:r>
              <a:rPr lang="zh-CN" altLang="en-US"/>
              <a:t>是不连续的，所以不能随机访问，只能</a:t>
            </a:r>
            <a:r>
              <a:rPr lang="zh-CN" altLang="en-US" b="1"/>
              <a:t>顺序访问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所以这里调用</a:t>
            </a:r>
            <a:r>
              <a:rPr lang="en-US" altLang="zh-CN"/>
              <a:t> b.begin() + 3</a:t>
            </a:r>
            <a:r>
              <a:rPr lang="zh-CN" altLang="en-US"/>
              <a:t>，就出错了。</a:t>
            </a:r>
            <a:endParaRPr lang="zh-CN" altLang="en-US"/>
          </a:p>
        </p:txBody>
      </p:sp>
      <p:pic>
        <p:nvPicPr>
          <p:cNvPr id="10" name="Content Placeholder 9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301740" y="1975485"/>
            <a:ext cx="5821045" cy="2841625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3164205" y="6007100"/>
            <a:ext cx="9027795" cy="8509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多次调用</a:t>
            </a:r>
            <a:r>
              <a:rPr lang="en-US" altLang="zh-CN"/>
              <a:t> ++ </a:t>
            </a:r>
            <a:r>
              <a:rPr lang="zh-CN" altLang="en-US"/>
              <a:t>实现</a:t>
            </a:r>
            <a:r>
              <a:rPr lang="en-US" altLang="zh-CN"/>
              <a:t> + </a:t>
            </a:r>
            <a:r>
              <a:rPr lang="zh-CN" altLang="en-US"/>
              <a:t>同样效果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set </a:t>
            </a:r>
            <a:r>
              <a:rPr lang="zh-CN" altLang="en-US">
                <a:sym typeface="+mn-ea"/>
              </a:rPr>
              <a:t>迭代器没有重载</a:t>
            </a:r>
            <a:r>
              <a:rPr lang="en-US" altLang="zh-CN">
                <a:sym typeface="+mn-ea"/>
              </a:rPr>
              <a:t> + </a:t>
            </a:r>
            <a:r>
              <a:rPr lang="zh-CN" altLang="en-US">
                <a:sym typeface="+mn-ea"/>
              </a:rPr>
              <a:t>运算符，因为他不是随机迭代器。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那如果我确实需要让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迭代器向前移动</a:t>
            </a:r>
            <a:r>
              <a:rPr lang="en-US" altLang="zh-CN">
                <a:sym typeface="+mn-ea"/>
              </a:rPr>
              <a:t> 3 </a:t>
            </a:r>
            <a:r>
              <a:rPr lang="zh-CN" altLang="en-US">
                <a:sym typeface="+mn-ea"/>
              </a:rPr>
              <a:t>格怎么办？</a:t>
            </a:r>
            <a:endParaRPr lang="zh-CN" altLang="en-US">
              <a:sym typeface="+mn-ea"/>
            </a:endParaRPr>
          </a:p>
          <a:p>
            <a:r>
              <a:rPr lang="zh-CN" altLang="en-US"/>
              <a:t>可以调用三次</a:t>
            </a:r>
            <a:r>
              <a:rPr lang="en-US" altLang="zh-CN"/>
              <a:t> ++ </a:t>
            </a:r>
            <a:r>
              <a:rPr lang="zh-CN" altLang="en-US"/>
              <a:t>运算，实现和</a:t>
            </a:r>
            <a:r>
              <a:rPr lang="en-US" altLang="zh-CN"/>
              <a:t> + 3 </a:t>
            </a:r>
            <a:r>
              <a:rPr lang="zh-CN" altLang="en-US"/>
              <a:t>同样的效果。</a:t>
            </a:r>
            <a:endParaRPr lang="zh-CN" altLang="en-US"/>
          </a:p>
          <a:p>
            <a:r>
              <a:rPr lang="en-US" altLang="zh-CN">
                <a:sym typeface="+mn-ea"/>
              </a:rPr>
              <a:t>vector </a:t>
            </a:r>
            <a:r>
              <a:rPr lang="zh-CN" altLang="en-US">
                <a:sym typeface="+mn-ea"/>
              </a:rPr>
              <a:t>迭代器的</a:t>
            </a:r>
            <a:r>
              <a:rPr lang="en-US" altLang="zh-CN">
                <a:sym typeface="+mn-ea"/>
              </a:rPr>
              <a:t> + n </a:t>
            </a:r>
            <a:r>
              <a:rPr lang="zh-CN" altLang="en-US">
                <a:sym typeface="+mn-ea"/>
              </a:rPr>
              <a:t>复杂度是</a:t>
            </a:r>
            <a:r>
              <a:rPr lang="en-US" altLang="zh-CN">
                <a:sym typeface="+mn-ea"/>
              </a:rPr>
              <a:t> O(1)</a:t>
            </a:r>
            <a:r>
              <a:rPr lang="zh-CN" altLang="en-US">
                <a:sym typeface="+mn-ea"/>
              </a:rPr>
              <a:t>。而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迭代器</a:t>
            </a:r>
            <a:r>
              <a:rPr lang="zh-CN" altLang="en-US"/>
              <a:t>模拟出来的</a:t>
            </a:r>
            <a:r>
              <a:rPr lang="en-US" altLang="zh-CN"/>
              <a:t> + n </a:t>
            </a:r>
            <a:r>
              <a:rPr lang="zh-CN" altLang="en-US"/>
              <a:t>复杂度为</a:t>
            </a:r>
            <a:r>
              <a:rPr lang="en-US" altLang="zh-CN"/>
              <a:t> O(n)</a:t>
            </a:r>
            <a:r>
              <a:rPr lang="zh-CN" altLang="en-US"/>
              <a:t>。虽然低效，但至少可以用了。</a:t>
            </a:r>
            <a:endParaRPr lang="zh-CN" altLang="en-US"/>
          </a:p>
        </p:txBody>
      </p:sp>
      <p:pic>
        <p:nvPicPr>
          <p:cNvPr id="12" name="Content Placeholder 11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325235" y="1078230"/>
            <a:ext cx="5380990" cy="3491230"/>
          </a:xfrm>
          <a:prstGeom prst="rect">
            <a:avLst/>
          </a:prstGeom>
        </p:spPr>
      </p:pic>
      <p:pic>
        <p:nvPicPr>
          <p:cNvPr id="13" name="Content Placeholder 12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8019415" y="5332095"/>
            <a:ext cx="1991360" cy="8305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std::next </a:t>
            </a:r>
            <a:r>
              <a:rPr lang="zh-CN" altLang="en-US"/>
              <a:t>等价于</a:t>
            </a:r>
            <a:r>
              <a:rPr lang="en-US" altLang="zh-CN"/>
              <a:t> +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5715635" cy="5812155"/>
          </a:xfrm>
        </p:spPr>
        <p:txBody>
          <a:bodyPr/>
          <a:p>
            <a:r>
              <a:rPr lang="zh-CN" sz="2800">
                <a:sym typeface="+mn-ea"/>
              </a:rPr>
              <a:t>但是这样手写三个</a:t>
            </a:r>
            <a:r>
              <a:rPr lang="en-US" altLang="zh-CN" sz="2800">
                <a:sym typeface="+mn-ea"/>
              </a:rPr>
              <a:t> ++ </a:t>
            </a:r>
            <a:r>
              <a:rPr lang="zh-CN" altLang="en-US" sz="2800">
                <a:sym typeface="+mn-ea"/>
              </a:rPr>
              <a:t>太麻烦了，而且是就地操作，会改变迭代器本身。</a:t>
            </a:r>
            <a:endParaRPr lang="zh-CN" altLang="en-US" sz="2800">
              <a:sym typeface="+mn-ea"/>
            </a:endParaRPr>
          </a:p>
          <a:p>
            <a:r>
              <a:rPr lang="zh-CN" altLang="en-US" sz="2800">
                <a:sym typeface="+mn-ea"/>
              </a:rPr>
              <a:t>因此标准库提供了</a:t>
            </a:r>
            <a:r>
              <a:rPr lang="en-US" altLang="zh-CN" sz="2800">
                <a:sym typeface="+mn-ea"/>
              </a:rPr>
              <a:t> std::next </a:t>
            </a:r>
            <a:r>
              <a:rPr lang="zh-CN" altLang="en-US" sz="2800">
                <a:sym typeface="+mn-ea"/>
              </a:rPr>
              <a:t>函数，他的内部实现相当于这样：</a:t>
            </a:r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r>
              <a:rPr lang="zh-CN" altLang="en-US" sz="2800">
                <a:sym typeface="+mn-ea"/>
              </a:rPr>
              <a:t>没错，他会</a:t>
            </a:r>
            <a:r>
              <a:rPr lang="zh-CN" altLang="en-US" sz="2800" b="1">
                <a:sym typeface="+mn-ea"/>
              </a:rPr>
              <a:t>自动判断迭代器是否支持</a:t>
            </a:r>
            <a:r>
              <a:rPr lang="en-US" altLang="zh-CN" sz="2800" b="1">
                <a:sym typeface="+mn-ea"/>
              </a:rPr>
              <a:t> + </a:t>
            </a:r>
            <a:r>
              <a:rPr lang="zh-CN" altLang="en-US" sz="2800" b="1">
                <a:sym typeface="+mn-ea"/>
              </a:rPr>
              <a:t>运算</a:t>
            </a:r>
            <a:r>
              <a:rPr lang="zh-CN" altLang="en-US" sz="2800">
                <a:sym typeface="+mn-ea"/>
              </a:rPr>
              <a:t>，如果不支持，会改为比较低效的调用</a:t>
            </a:r>
            <a:r>
              <a:rPr lang="en-US" altLang="zh-CN" sz="2800">
                <a:sym typeface="+mn-ea"/>
              </a:rPr>
              <a:t> n </a:t>
            </a:r>
            <a:r>
              <a:rPr lang="zh-CN" altLang="en-US" sz="2800">
                <a:sym typeface="+mn-ea"/>
              </a:rPr>
              <a:t>次</a:t>
            </a:r>
            <a:r>
              <a:rPr lang="en-US" altLang="zh-CN" sz="2800">
                <a:sym typeface="+mn-ea"/>
              </a:rPr>
              <a:t> ++</a:t>
            </a:r>
            <a:r>
              <a:rPr lang="zh-CN" altLang="en-US" sz="2800">
                <a:sym typeface="+mn-ea"/>
              </a:rPr>
              <a:t>。</a:t>
            </a:r>
            <a:endParaRPr lang="zh-CN" altLang="en-US" sz="2800">
              <a:sym typeface="+mn-ea"/>
            </a:endParaRPr>
          </a:p>
        </p:txBody>
      </p:sp>
      <p:pic>
        <p:nvPicPr>
          <p:cNvPr id="13" name="Content Placeholder 12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8019415" y="5332095"/>
            <a:ext cx="1991360" cy="8305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970" y="3182620"/>
            <a:ext cx="3605530" cy="197612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38850" y="1994535"/>
            <a:ext cx="6153150" cy="24028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std::advance </a:t>
            </a:r>
            <a:r>
              <a:rPr lang="zh-CN" altLang="en-US">
                <a:sym typeface="+mn-ea"/>
              </a:rPr>
              <a:t>等价于</a:t>
            </a:r>
            <a:r>
              <a:rPr lang="en-US" altLang="zh-CN"/>
              <a:t> +=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436880" y="931545"/>
            <a:ext cx="6643370" cy="5770880"/>
          </a:xfrm>
        </p:spPr>
        <p:txBody>
          <a:bodyPr/>
          <a:p>
            <a:r>
              <a:rPr lang="zh-CN" altLang="en-US" sz="2800">
                <a:sym typeface="+mn-ea"/>
              </a:rPr>
              <a:t>刚刚的</a:t>
            </a:r>
            <a:r>
              <a:rPr lang="en-US" altLang="zh-CN" sz="2800">
                <a:sym typeface="+mn-ea"/>
              </a:rPr>
              <a:t> std::next </a:t>
            </a:r>
            <a:r>
              <a:rPr lang="zh-CN" altLang="en-US" sz="2800">
                <a:sym typeface="+mn-ea"/>
              </a:rPr>
              <a:t>会</a:t>
            </a:r>
            <a:r>
              <a:rPr lang="zh-CN" sz="2800">
                <a:sym typeface="+mn-ea"/>
              </a:rPr>
              <a:t>返回自增后迭代器。</a:t>
            </a:r>
            <a:endParaRPr lang="zh-CN" sz="2800">
              <a:sym typeface="+mn-ea"/>
            </a:endParaRPr>
          </a:p>
          <a:p>
            <a:r>
              <a:rPr lang="zh-CN" altLang="en-US" sz="2800">
                <a:sym typeface="+mn-ea"/>
              </a:rPr>
              <a:t>还有</a:t>
            </a:r>
            <a:r>
              <a:rPr lang="en-US" altLang="zh-CN" sz="2800">
                <a:sym typeface="+mn-ea"/>
              </a:rPr>
              <a:t> std::advance </a:t>
            </a:r>
            <a:r>
              <a:rPr lang="zh-CN" altLang="en-US" sz="2800">
                <a:sym typeface="+mn-ea"/>
              </a:rPr>
              <a:t>会</a:t>
            </a:r>
            <a:r>
              <a:rPr lang="zh-CN" altLang="en-US" sz="2800" b="1">
                <a:sym typeface="+mn-ea"/>
              </a:rPr>
              <a:t>就地</a:t>
            </a:r>
            <a:r>
              <a:rPr lang="zh-CN" altLang="en-US" sz="2800">
                <a:sym typeface="+mn-ea"/>
              </a:rPr>
              <a:t>自增作为引用传入的迭代器，他同样会判断是否支持</a:t>
            </a:r>
            <a:r>
              <a:rPr lang="en-US" altLang="zh-CN" sz="2800">
                <a:sym typeface="+mn-ea"/>
              </a:rPr>
              <a:t> += </a:t>
            </a:r>
            <a:r>
              <a:rPr lang="zh-CN" altLang="en-US" sz="2800">
                <a:sym typeface="+mn-ea"/>
              </a:rPr>
              <a:t>来决定要采用哪一种实现。</a:t>
            </a:r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r>
              <a:rPr lang="zh-CN" altLang="en-US" sz="2800">
                <a:sym typeface="+mn-ea"/>
              </a:rPr>
              <a:t>区别：</a:t>
            </a:r>
            <a:r>
              <a:rPr lang="en-US" altLang="zh-CN" sz="2800">
                <a:sym typeface="+mn-ea"/>
              </a:rPr>
              <a:t>advance </a:t>
            </a:r>
            <a:r>
              <a:rPr lang="zh-CN" altLang="en-US" sz="2800">
                <a:sym typeface="+mn-ea"/>
              </a:rPr>
              <a:t>就地修改迭代器，没有返回值；</a:t>
            </a:r>
            <a:r>
              <a:rPr lang="en-US" altLang="zh-CN" sz="2800">
                <a:sym typeface="+mn-ea"/>
              </a:rPr>
              <a:t>next </a:t>
            </a:r>
            <a:r>
              <a:rPr lang="zh-CN" altLang="en-US" sz="2800">
                <a:sym typeface="+mn-ea"/>
              </a:rPr>
              <a:t>修改迭代器后返回，不会改变原迭代器。</a:t>
            </a:r>
            <a:endParaRPr lang="zh-CN" altLang="en-US" sz="2800">
              <a:sym typeface="+mn-ea"/>
            </a:endParaRPr>
          </a:p>
          <a:p>
            <a:r>
              <a:rPr lang="en-US" altLang="zh-CN" sz="2800">
                <a:sym typeface="+mn-ea"/>
              </a:rPr>
              <a:t>advance </a:t>
            </a:r>
            <a:r>
              <a:rPr lang="zh-CN" altLang="en-US" sz="2800">
                <a:sym typeface="+mn-ea"/>
              </a:rPr>
              <a:t>相当于</a:t>
            </a:r>
            <a:r>
              <a:rPr lang="en-US" altLang="zh-CN" sz="2800">
                <a:sym typeface="+mn-ea"/>
              </a:rPr>
              <a:t> +=</a:t>
            </a:r>
            <a:r>
              <a:rPr lang="zh-CN" altLang="en-US" sz="2800">
                <a:sym typeface="+mn-ea"/>
              </a:rPr>
              <a:t>，</a:t>
            </a:r>
            <a:r>
              <a:rPr lang="en-US" altLang="zh-CN" sz="2800">
                <a:sym typeface="+mn-ea"/>
              </a:rPr>
              <a:t>next </a:t>
            </a:r>
            <a:r>
              <a:rPr lang="zh-CN" altLang="en-US" sz="2800">
                <a:sym typeface="+mn-ea"/>
              </a:rPr>
              <a:t>相当于</a:t>
            </a:r>
            <a:r>
              <a:rPr lang="en-US" altLang="zh-CN" sz="2800">
                <a:sym typeface="+mn-ea"/>
              </a:rPr>
              <a:t> +</a:t>
            </a:r>
            <a:r>
              <a:rPr lang="zh-CN" altLang="en-US" sz="2800">
                <a:sym typeface="+mn-ea"/>
              </a:rPr>
              <a:t>。</a:t>
            </a:r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</p:txBody>
      </p:sp>
      <p:pic>
        <p:nvPicPr>
          <p:cNvPr id="13" name="Content Placeholder 12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8019415" y="5332095"/>
            <a:ext cx="1991360" cy="83058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49670" y="2292985"/>
            <a:ext cx="5744845" cy="248793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470" y="2802890"/>
            <a:ext cx="3768090" cy="20281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next </a:t>
            </a:r>
            <a:r>
              <a:rPr lang="zh-CN" altLang="en-US"/>
              <a:t>和</a:t>
            </a:r>
            <a:r>
              <a:rPr lang="en-US" altLang="zh-CN"/>
              <a:t> advance </a:t>
            </a:r>
            <a:r>
              <a:rPr lang="zh-CN" altLang="en-US"/>
              <a:t>同样支持负数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5925" y="1164590"/>
            <a:ext cx="6416675" cy="4953000"/>
          </a:xfrm>
        </p:spPr>
        <p:txBody>
          <a:bodyPr/>
          <a:p>
            <a:r>
              <a:rPr lang="en-US" altLang="zh-CN"/>
              <a:t>next </a:t>
            </a:r>
            <a:r>
              <a:rPr lang="zh-CN" altLang="en-US"/>
              <a:t>的第二个参数</a:t>
            </a:r>
            <a:r>
              <a:rPr lang="en-US" altLang="zh-CN"/>
              <a:t> n </a:t>
            </a:r>
            <a:r>
              <a:rPr lang="zh-CN" altLang="en-US"/>
              <a:t>通常是正数，表示向前走的距离。</a:t>
            </a:r>
            <a:endParaRPr lang="zh-CN" altLang="en-US"/>
          </a:p>
          <a:p>
            <a:r>
              <a:rPr lang="zh-CN" altLang="en-US"/>
              <a:t>如果迭代器类型是</a:t>
            </a:r>
            <a:r>
              <a:rPr lang="zh-CN" altLang="en-US" b="1"/>
              <a:t>双向迭代器</a:t>
            </a:r>
            <a:r>
              <a:rPr lang="zh-CN" altLang="en-US"/>
              <a:t>。</a:t>
            </a:r>
            <a:r>
              <a:rPr lang="en-US"/>
              <a:t>next </a:t>
            </a:r>
            <a:r>
              <a:rPr lang="zh-CN" altLang="en-US"/>
              <a:t>的第二个参数</a:t>
            </a:r>
            <a:r>
              <a:rPr lang="en-US" altLang="zh-CN"/>
              <a:t> n </a:t>
            </a:r>
            <a:r>
              <a:rPr lang="zh-CN" altLang="en-US"/>
              <a:t>还</a:t>
            </a:r>
            <a:r>
              <a:rPr lang="zh-CN" altLang="en-US" b="1"/>
              <a:t>可以是负数</a:t>
            </a:r>
            <a:r>
              <a:rPr lang="zh-CN" altLang="en-US"/>
              <a:t>，这时他会让迭代器往前走一段距离，例如：</a:t>
            </a:r>
            <a:endParaRPr lang="zh-CN" altLang="en-US"/>
          </a:p>
          <a:p>
            <a:r>
              <a:rPr lang="en-US" altLang="zh-CN"/>
              <a:t>std::next(it, -3) </a:t>
            </a:r>
            <a:r>
              <a:rPr lang="zh-CN" altLang="en-US"/>
              <a:t>相当于</a:t>
            </a:r>
            <a:r>
              <a:rPr lang="en-US" altLang="zh-CN"/>
              <a:t> it - 3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/>
              <a:t>还可以用另一个专门的函数</a:t>
            </a:r>
            <a:r>
              <a:rPr lang="en-US" altLang="zh-CN"/>
              <a:t> std::prev(it, 3) </a:t>
            </a:r>
            <a:r>
              <a:rPr lang="zh-CN" altLang="en-US"/>
              <a:t>也相当于</a:t>
            </a:r>
            <a:r>
              <a:rPr lang="en-US" altLang="zh-CN"/>
              <a:t> it - 3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7016750" y="418465"/>
            <a:ext cx="5175250" cy="64395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910" y="5917565"/>
            <a:ext cx="4359910" cy="9404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std::distance </a:t>
            </a:r>
            <a:r>
              <a:rPr lang="zh-CN" altLang="en-US"/>
              <a:t>等价于</a:t>
            </a:r>
            <a:r>
              <a:rPr lang="en-US" altLang="zh-CN"/>
              <a:t> -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/>
              <a:t>std::distance </a:t>
            </a:r>
            <a:r>
              <a:rPr lang="zh-CN" altLang="en-US"/>
              <a:t>会求出两个迭代器之间的距离（差值）。</a:t>
            </a:r>
            <a:endParaRPr lang="zh-CN" altLang="en-US"/>
          </a:p>
          <a:p>
            <a:r>
              <a:rPr lang="en-US" altLang="zh-CN"/>
              <a:t>std::distance(it1, it2) </a:t>
            </a:r>
            <a:r>
              <a:rPr lang="zh-CN" altLang="en-US"/>
              <a:t>相当于</a:t>
            </a:r>
            <a:r>
              <a:rPr lang="en-US" altLang="zh-CN"/>
              <a:t> it2 - it1</a:t>
            </a:r>
            <a:r>
              <a:rPr lang="zh-CN" altLang="en-US"/>
              <a:t>，注意顺序和</a:t>
            </a:r>
            <a:r>
              <a:rPr lang="en-US" altLang="zh-CN"/>
              <a:t> - </a:t>
            </a:r>
            <a:r>
              <a:rPr lang="zh-CN" altLang="en-US"/>
              <a:t>相反。</a:t>
            </a:r>
            <a:endParaRPr lang="zh-CN" altLang="en-US"/>
          </a:p>
          <a:p>
            <a:r>
              <a:rPr lang="zh-CN" altLang="en-US"/>
              <a:t>注意：</a:t>
            </a:r>
            <a:r>
              <a:rPr lang="en-US" altLang="zh-CN"/>
              <a:t>distance </a:t>
            </a:r>
            <a:r>
              <a:rPr lang="zh-CN" altLang="en-US"/>
              <a:t>要求</a:t>
            </a:r>
            <a:r>
              <a:rPr lang="en-US" altLang="zh-CN"/>
              <a:t> it1 &lt; it2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7564755" y="5265420"/>
            <a:ext cx="2900680" cy="963295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36055" y="1482725"/>
            <a:ext cx="5536565" cy="350901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50" y="3686810"/>
            <a:ext cx="5246370" cy="316928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迭代器系列帮手函数一览</a:t>
            </a:r>
            <a:endParaRPr lang="zh-CN" altLang="en-US"/>
          </a:p>
        </p:txBody>
      </p:sp>
      <p:graphicFrame>
        <p:nvGraphicFramePr>
          <p:cNvPr id="5" name="Content Placeholder 4"/>
          <p:cNvGraphicFramePr/>
          <p:nvPr>
            <p:ph idx="1"/>
          </p:nvPr>
        </p:nvGraphicFramePr>
        <p:xfrm>
          <a:off x="3293110" y="1995805"/>
          <a:ext cx="5486400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帮手函数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等价于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it2 = std::next(it1, n)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it2 = it1 + n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it2 = std::prev(it1, n)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it2 = it1 - n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it2 = std::next(it1)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it2 = it1 + 1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it2 = std::prev(it1)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it2 = it1 - 1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std::advance(it1, n)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it1 += n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std::advance(it1, -n)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it1 -= n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n = std::distance(it1, it2)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n = it2 - it1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 Box 5"/>
          <p:cNvSpPr txBox="1"/>
          <p:nvPr/>
        </p:nvSpPr>
        <p:spPr>
          <a:xfrm>
            <a:off x="3293110" y="6489700"/>
            <a:ext cx="56057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https://en.cppreference.com/w/cpp/iterator/distance</a:t>
            </a:r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学有余力的同学可以看一下</a:t>
            </a:r>
            <a:r>
              <a:rPr lang="en-US" altLang="zh-CN"/>
              <a:t> glibc </a:t>
            </a:r>
            <a:r>
              <a:rPr lang="zh-CN" altLang="en-US"/>
              <a:t>源码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15035" y="1163955"/>
            <a:ext cx="10361295" cy="33756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4930140"/>
            <a:ext cx="10744200" cy="180022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学有余力的同学可以看一下</a:t>
            </a:r>
            <a:r>
              <a:rPr lang="en-US" altLang="zh-CN"/>
              <a:t> glibc </a:t>
            </a:r>
            <a:r>
              <a:rPr lang="zh-CN" altLang="en-US"/>
              <a:t>源码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56030" y="1174750"/>
            <a:ext cx="9678670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1652013429398"/>
          <p:cNvPicPr>
            <a:picLocks noChangeAspect="1"/>
          </p:cNvPicPr>
          <p:nvPr/>
        </p:nvPicPr>
        <p:blipFill>
          <a:blip r:embed="rId1">
            <a:lum bright="60000" contrast="-72000"/>
          </a:blip>
          <a:stretch>
            <a:fillRect/>
          </a:stretch>
        </p:blipFill>
        <p:spPr>
          <a:xfrm>
            <a:off x="-26035" y="-772795"/>
            <a:ext cx="12244070" cy="84042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课程安排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1. vector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容器初体验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&amp;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迭代器入门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(BV1qF411T7sd)</a:t>
            </a:r>
            <a:endParaRPr lang="en-US" altLang="zh-CN">
              <a:solidFill>
                <a:schemeClr val="bg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CN" b="1">
                <a:solidFill>
                  <a:srgbClr val="0070C0"/>
                </a:solidFill>
              </a:rPr>
              <a:t>2. </a:t>
            </a:r>
            <a:r>
              <a:rPr lang="zh-CN" altLang="en-US" b="1">
                <a:solidFill>
                  <a:srgbClr val="0070C0"/>
                </a:solidFill>
              </a:rPr>
              <a:t>你所不知道的</a:t>
            </a:r>
            <a:r>
              <a:rPr lang="en-US" altLang="zh-CN" b="1">
                <a:solidFill>
                  <a:srgbClr val="0070C0"/>
                </a:solidFill>
              </a:rPr>
              <a:t> set </a:t>
            </a:r>
            <a:r>
              <a:rPr lang="zh-CN" altLang="en-US" b="1">
                <a:solidFill>
                  <a:srgbClr val="0070C0"/>
                </a:solidFill>
              </a:rPr>
              <a:t>容器</a:t>
            </a:r>
            <a:r>
              <a:rPr lang="en-US" altLang="zh-CN" b="1">
                <a:solidFill>
                  <a:srgbClr val="0070C0"/>
                </a:solidFill>
              </a:rPr>
              <a:t> &amp; </a:t>
            </a:r>
            <a:r>
              <a:rPr lang="zh-CN" altLang="en-US" b="1">
                <a:solidFill>
                  <a:srgbClr val="0070C0"/>
                </a:solidFill>
              </a:rPr>
              <a:t>迭代器分类</a:t>
            </a:r>
            <a:r>
              <a:rPr lang="en-US" altLang="zh-CN" b="1">
                <a:solidFill>
                  <a:srgbClr val="0070C0"/>
                </a:solidFill>
              </a:rPr>
              <a:t> (</a:t>
            </a:r>
            <a:r>
              <a:rPr lang="zh-CN" altLang="en-US" b="1">
                <a:solidFill>
                  <a:srgbClr val="0070C0"/>
                </a:solidFill>
              </a:rPr>
              <a:t>本期</a:t>
            </a:r>
            <a:r>
              <a:rPr lang="en-US" altLang="zh-CN" b="1">
                <a:solidFill>
                  <a:srgbClr val="0070C0"/>
                </a:solidFill>
              </a:rPr>
              <a:t>)</a:t>
            </a:r>
            <a:endParaRPr lang="en-US" altLang="zh-CN" b="1">
              <a:solidFill>
                <a:srgbClr val="C00000"/>
              </a:solidFill>
            </a:endParaRPr>
          </a:p>
          <a:p>
            <a:pPr marL="457200" lvl="1" indent="0">
              <a:buNone/>
            </a:pPr>
            <a:r>
              <a:rPr lang="en-US" altLang="zh-CN"/>
              <a:t>3. string</a:t>
            </a:r>
            <a:r>
              <a:rPr lang="zh-CN" altLang="en-US"/>
              <a:t>，</a:t>
            </a:r>
            <a:r>
              <a:rPr lang="en-US" altLang="zh-CN"/>
              <a:t>string_view</a:t>
            </a:r>
            <a:r>
              <a:rPr lang="zh-CN" altLang="en-US"/>
              <a:t>，</a:t>
            </a:r>
            <a:r>
              <a:rPr lang="en-US" altLang="zh-CN"/>
              <a:t>const char * </a:t>
            </a:r>
            <a:r>
              <a:rPr lang="zh-CN" altLang="en-US"/>
              <a:t>的爱恨纠葛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4. </a:t>
            </a:r>
            <a:r>
              <a:rPr lang="zh-CN" altLang="en-US"/>
              <a:t>万能的</a:t>
            </a:r>
            <a:r>
              <a:rPr lang="en-US" altLang="zh-CN"/>
              <a:t> map </a:t>
            </a:r>
            <a:r>
              <a:rPr lang="zh-CN" altLang="en-US"/>
              <a:t>容器全家桶及其妙用举例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5. </a:t>
            </a:r>
            <a:r>
              <a:rPr lang="zh-CN" altLang="en-US">
                <a:sym typeface="+mn-ea"/>
              </a:rPr>
              <a:t>函子</a:t>
            </a:r>
            <a:r>
              <a:rPr lang="en-US" altLang="zh-CN">
                <a:sym typeface="+mn-ea"/>
              </a:rPr>
              <a:t> functor </a:t>
            </a:r>
            <a:r>
              <a:rPr lang="zh-CN" altLang="en-US">
                <a:sym typeface="+mn-ea"/>
              </a:rPr>
              <a:t>与</a:t>
            </a:r>
            <a:r>
              <a:rPr lang="en-US" altLang="zh-CN">
                <a:sym typeface="+mn-ea"/>
              </a:rPr>
              <a:t> lambda </a:t>
            </a:r>
            <a:r>
              <a:rPr lang="zh-CN" altLang="en-US">
                <a:sym typeface="+mn-ea"/>
              </a:rPr>
              <a:t>表达式知多少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6. </a:t>
            </a:r>
            <a:r>
              <a:rPr lang="zh-CN" altLang="en-US"/>
              <a:t>通过实战案例来学习</a:t>
            </a:r>
            <a:r>
              <a:rPr lang="en-US" altLang="zh-CN"/>
              <a:t> STL </a:t>
            </a:r>
            <a:r>
              <a:rPr lang="zh-CN" altLang="en-US"/>
              <a:t>算法库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7. C++ </a:t>
            </a:r>
            <a:r>
              <a:rPr lang="zh-CN" altLang="en-US"/>
              <a:t>标准输入输出流</a:t>
            </a:r>
            <a:r>
              <a:rPr lang="en-US" altLang="zh-CN"/>
              <a:t> &amp; </a:t>
            </a:r>
            <a:r>
              <a:rPr lang="zh-CN" altLang="en-US"/>
              <a:t>字符串格式化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8. traits </a:t>
            </a:r>
            <a:r>
              <a:rPr lang="zh-CN" altLang="en-US"/>
              <a:t>技术，用户自定义迭代器与算法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9. allocator</a:t>
            </a:r>
            <a:r>
              <a:rPr lang="zh-CN" altLang="en-US"/>
              <a:t>，</a:t>
            </a:r>
            <a:r>
              <a:rPr lang="zh-CN" altLang="en-US"/>
              <a:t>内存管理与对象生命周期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学有余力的同学可以看一下</a:t>
            </a:r>
            <a:r>
              <a:rPr lang="en-US" altLang="zh-CN"/>
              <a:t> glibc </a:t>
            </a:r>
            <a:r>
              <a:rPr lang="zh-CN" altLang="en-US"/>
              <a:t>源码</a:t>
            </a:r>
            <a:endParaRPr lang="zh-CN" altLang="en-US"/>
          </a:p>
        </p:txBody>
      </p:sp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861820"/>
            <a:ext cx="10972800" cy="357822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顺便一提：小彭老师打印任意</a:t>
            </a:r>
            <a:r>
              <a:rPr lang="en-US" altLang="zh-CN"/>
              <a:t> STL </a:t>
            </a:r>
            <a:r>
              <a:rPr lang="zh-CN" altLang="en-US"/>
              <a:t>容器的黑科技</a:t>
            </a:r>
            <a:endParaRPr lang="zh-CN" altLang="en-US"/>
          </a:p>
        </p:txBody>
      </p:sp>
      <p:pic>
        <p:nvPicPr>
          <p:cNvPr id="10" name="Content Placeholder 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17625" y="774065"/>
            <a:ext cx="9556750" cy="608393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向</a:t>
            </a:r>
            <a:r>
              <a:rPr lang="en-US" altLang="zh-CN"/>
              <a:t> </a:t>
            </a:r>
            <a:r>
              <a:rPr lang="en-US"/>
              <a:t>set </a:t>
            </a:r>
            <a:r>
              <a:rPr lang="zh-CN" altLang="en-US"/>
              <a:t>中插入元素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25450" y="930910"/>
            <a:ext cx="5715635" cy="5730875"/>
          </a:xfrm>
        </p:spPr>
        <p:txBody>
          <a:bodyPr/>
          <a:p>
            <a:r>
              <a:rPr lang="zh-CN" altLang="en-US"/>
              <a:t>可以通过调用</a:t>
            </a:r>
            <a:r>
              <a:rPr lang="en-US" altLang="zh-CN"/>
              <a:t> insert </a:t>
            </a:r>
            <a:r>
              <a:rPr lang="zh-CN" altLang="en-US"/>
              <a:t>往</a:t>
            </a:r>
            <a:r>
              <a:rPr lang="en-US" altLang="zh-CN"/>
              <a:t> set </a:t>
            </a:r>
            <a:r>
              <a:rPr lang="zh-CN" altLang="en-US"/>
              <a:t>中添加一个元素。</a:t>
            </a:r>
            <a:endParaRPr lang="zh-CN" altLang="en-US"/>
          </a:p>
          <a:p>
            <a:r>
              <a:rPr lang="zh-CN" altLang="en-US"/>
              <a:t>用户无需关心插入的位置，例如插入元素</a:t>
            </a:r>
            <a:r>
              <a:rPr lang="en-US" altLang="zh-CN"/>
              <a:t> 3 </a:t>
            </a:r>
            <a:r>
              <a:rPr lang="zh-CN" altLang="en-US"/>
              <a:t>时，</a:t>
            </a:r>
            <a:r>
              <a:rPr lang="en-US" altLang="zh-CN"/>
              <a:t>set </a:t>
            </a:r>
            <a:r>
              <a:rPr lang="zh-CN" altLang="en-US"/>
              <a:t>会自动插入到</a:t>
            </a:r>
            <a:r>
              <a:rPr lang="en-US" altLang="zh-CN"/>
              <a:t> 2 </a:t>
            </a:r>
            <a:r>
              <a:rPr lang="zh-CN" altLang="en-US"/>
              <a:t>和</a:t>
            </a:r>
            <a:r>
              <a:rPr lang="en-US" altLang="zh-CN"/>
              <a:t> 4 </a:t>
            </a:r>
            <a:r>
              <a:rPr lang="zh-CN" altLang="en-US"/>
              <a:t>之间，从而使元素总是从小到大排列。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pair&lt;iterator, bool&gt; insert(int val);</a:t>
            </a:r>
            <a:endParaRPr lang="en-US" sz="240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028055" y="2243455"/>
            <a:ext cx="5974080" cy="1588770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692900" y="5191760"/>
            <a:ext cx="4644390" cy="111125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向</a:t>
            </a:r>
            <a:r>
              <a:rPr lang="en-US" altLang="zh-CN"/>
              <a:t> </a:t>
            </a:r>
            <a:r>
              <a:rPr lang="en-US"/>
              <a:t>set </a:t>
            </a:r>
            <a:r>
              <a:rPr lang="zh-CN" altLang="en-US"/>
              <a:t>中插入元素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25450" y="930910"/>
            <a:ext cx="5715635" cy="5730875"/>
          </a:xfrm>
        </p:spPr>
        <p:txBody>
          <a:bodyPr/>
          <a:p>
            <a:r>
              <a:rPr lang="zh-CN"/>
              <a:t>刚刚说过</a:t>
            </a:r>
            <a:r>
              <a:rPr lang="en-US" altLang="zh-CN"/>
              <a:t> set </a:t>
            </a:r>
            <a:r>
              <a:rPr lang="zh-CN" altLang="en-US"/>
              <a:t>具有</a:t>
            </a:r>
            <a:r>
              <a:rPr lang="zh-CN" altLang="en-US" b="1"/>
              <a:t>自动去重</a:t>
            </a:r>
            <a:r>
              <a:rPr lang="zh-CN" altLang="en-US"/>
              <a:t>的功能，</a:t>
            </a:r>
            <a:r>
              <a:rPr lang="zh-CN"/>
              <a:t>如果插入的元素已经在</a:t>
            </a:r>
            <a:r>
              <a:rPr lang="en-US" altLang="zh-CN"/>
              <a:t> set </a:t>
            </a:r>
            <a:r>
              <a:rPr lang="zh-CN" altLang="en-US"/>
              <a:t>中存在，则不会完成插入。</a:t>
            </a:r>
            <a:endParaRPr lang="zh-CN" altLang="en-US"/>
          </a:p>
          <a:p>
            <a:r>
              <a:rPr lang="zh-CN" altLang="en-US"/>
              <a:t>例如往集合</a:t>
            </a:r>
            <a:r>
              <a:rPr lang="en-US" altLang="zh-CN"/>
              <a:t> {1,2,4} </a:t>
            </a:r>
            <a:r>
              <a:rPr lang="zh-CN" altLang="en-US"/>
              <a:t>中插入</a:t>
            </a:r>
            <a:r>
              <a:rPr lang="en-US" altLang="zh-CN"/>
              <a:t> 4 </a:t>
            </a:r>
            <a:r>
              <a:rPr lang="zh-CN" altLang="en-US"/>
              <a:t>则什么也不会发生，因为</a:t>
            </a:r>
            <a:r>
              <a:rPr lang="en-US" altLang="zh-CN"/>
              <a:t> 4 </a:t>
            </a:r>
            <a:r>
              <a:rPr lang="zh-CN" altLang="en-US"/>
              <a:t>已经在集合中了。</a:t>
            </a:r>
            <a:endParaRPr lang="en-US" sz="2400">
              <a:solidFill>
                <a:schemeClr val="accent6">
                  <a:lumMod val="75000"/>
                </a:schemeClr>
              </a:solidFill>
            </a:endParaRPr>
          </a:p>
          <a:p>
            <a:endParaRPr lang="en-US" sz="2400">
              <a:solidFill>
                <a:schemeClr val="accent6">
                  <a:lumMod val="75000"/>
                </a:schemeClr>
              </a:solidFill>
            </a:endParaRPr>
          </a:p>
          <a:p>
            <a:endParaRPr lang="en-US" sz="240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pair&lt;iterator, bool&gt; insert(int val);</a:t>
            </a:r>
            <a:endParaRPr lang="en-US" sz="240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279515" y="2337435"/>
            <a:ext cx="5594985" cy="14630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064375" y="5193665"/>
            <a:ext cx="3902075" cy="110744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insert </a:t>
            </a:r>
            <a:r>
              <a:rPr lang="zh-CN" altLang="en-US"/>
              <a:t>的第二个返回值：表示插入是否成功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25450" y="930910"/>
            <a:ext cx="5715635" cy="5730875"/>
          </a:xfrm>
        </p:spPr>
        <p:txBody>
          <a:bodyPr/>
          <a:p>
            <a:r>
              <a:rPr lang="en-US"/>
              <a:t>insert </a:t>
            </a:r>
            <a:r>
              <a:rPr lang="zh-CN" altLang="en-US"/>
              <a:t>函数的返回值是一个</a:t>
            </a:r>
            <a:r>
              <a:rPr lang="en-US" altLang="zh-CN"/>
              <a:t> pair </a:t>
            </a:r>
            <a:r>
              <a:rPr lang="zh-CN" altLang="en-US"/>
              <a:t>类型，也就是说他同时返回了两个值。其中</a:t>
            </a:r>
            <a:r>
              <a:rPr lang="zh-CN" altLang="en-US" b="1"/>
              <a:t>第二个返回值是</a:t>
            </a:r>
            <a:r>
              <a:rPr lang="en-US" altLang="zh-CN" b="1"/>
              <a:t> bool </a:t>
            </a:r>
            <a:r>
              <a:rPr lang="zh-CN" altLang="en-US" b="1"/>
              <a:t>类型，指示了插入是否成功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若元素在</a:t>
            </a:r>
            <a:r>
              <a:rPr lang="en-US" altLang="zh-CN"/>
              <a:t> set </a:t>
            </a:r>
            <a:r>
              <a:rPr lang="zh-CN" altLang="en-US"/>
              <a:t>容器中已存有相同的元素，则插入失败，这个</a:t>
            </a:r>
            <a:r>
              <a:rPr lang="en-US" altLang="zh-CN"/>
              <a:t> bool </a:t>
            </a:r>
            <a:r>
              <a:rPr lang="zh-CN" altLang="en-US"/>
              <a:t>值为</a:t>
            </a:r>
            <a:r>
              <a:rPr lang="en-US" altLang="zh-CN"/>
              <a:t> false</a:t>
            </a:r>
            <a:r>
              <a:rPr lang="zh-CN" altLang="en-US"/>
              <a:t>；如果元素在</a:t>
            </a:r>
            <a:r>
              <a:rPr lang="en-US" altLang="zh-CN"/>
              <a:t> set </a:t>
            </a:r>
            <a:r>
              <a:rPr lang="zh-CN" altLang="en-US"/>
              <a:t>中不存在，则插入成功，这个</a:t>
            </a:r>
            <a:r>
              <a:rPr lang="en-US" altLang="zh-CN"/>
              <a:t> bool </a:t>
            </a:r>
            <a:r>
              <a:rPr lang="zh-CN" altLang="en-US"/>
              <a:t>值为</a:t>
            </a:r>
            <a:r>
              <a:rPr lang="en-US" altLang="zh-CN"/>
              <a:t> true</a:t>
            </a:r>
            <a:r>
              <a:rPr lang="zh-CN" altLang="en-US"/>
              <a:t>。</a:t>
            </a:r>
            <a:endParaRPr lang="en-US" sz="2400">
              <a:solidFill>
                <a:schemeClr val="accent6">
                  <a:lumMod val="75000"/>
                </a:schemeClr>
              </a:solidFill>
            </a:endParaRPr>
          </a:p>
          <a:p>
            <a:endParaRPr lang="en-US" sz="240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pair&lt;iterator, bool&gt; insert(int val);</a:t>
            </a:r>
            <a:endParaRPr lang="en-US" sz="240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964555" y="2813050"/>
            <a:ext cx="6227445" cy="151320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776210" y="5289550"/>
            <a:ext cx="2477770" cy="91567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insert </a:t>
            </a:r>
            <a:r>
              <a:rPr lang="zh-CN" altLang="en-US"/>
              <a:t>的第一个返回值：指向插入</a:t>
            </a:r>
            <a:r>
              <a:rPr lang="en-US" altLang="zh-CN"/>
              <a:t>/</a:t>
            </a:r>
            <a:r>
              <a:rPr lang="zh-CN" altLang="en-US"/>
              <a:t>现有元素的迭代器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252730" y="773430"/>
            <a:ext cx="5715635" cy="5888355"/>
          </a:xfrm>
        </p:spPr>
        <p:txBody>
          <a:bodyPr/>
          <a:p>
            <a:r>
              <a:rPr lang="zh-CN" altLang="en-US"/>
              <a:t>其中</a:t>
            </a:r>
            <a:r>
              <a:rPr lang="zh-CN" altLang="en-US" b="1"/>
              <a:t>第一个返回值是一个迭代器</a:t>
            </a:r>
            <a:r>
              <a:rPr lang="zh-CN" altLang="en-US"/>
              <a:t>，分两种情况讨论。</a:t>
            </a:r>
            <a:endParaRPr lang="zh-CN" altLang="en-US"/>
          </a:p>
          <a:p>
            <a:r>
              <a:rPr lang="zh-CN"/>
              <a:t>当向 set 容器添加元素成功时，该迭代器指向 set 容器新添加的元素，bool 类型的值为 true；</a:t>
            </a:r>
            <a:endParaRPr lang="zh-CN"/>
          </a:p>
          <a:p>
            <a:r>
              <a:rPr lang="zh-CN"/>
              <a:t>如果添加失败，即证明原 set 容器中已存有相同的元素，此时返回的迭代器就指向容器中相同的此元素，同时 bool 类型的值为 false。</a:t>
            </a:r>
            <a:endParaRPr lang="zh-CN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pair&lt;iterator, bool&gt; insert(int val);</a:t>
            </a:r>
            <a:endParaRPr lang="en-US" sz="24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7764145" y="6489700"/>
            <a:ext cx="44196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http://c.biancheng.net/view/7196.html</a:t>
            </a:r>
            <a:endParaRPr lang="en-US"/>
          </a:p>
        </p:txBody>
      </p:sp>
      <p:pic>
        <p:nvPicPr>
          <p:cNvPr id="13" name="Content Placeholder 12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822315" y="2231390"/>
            <a:ext cx="6369685" cy="1881505"/>
          </a:xfrm>
          <a:prstGeom prst="rect">
            <a:avLst/>
          </a:prstGeom>
        </p:spPr>
      </p:pic>
      <p:pic>
        <p:nvPicPr>
          <p:cNvPr id="16" name="Content Placeholder 15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430135" y="4497705"/>
            <a:ext cx="3153410" cy="174307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glibc </a:t>
            </a:r>
            <a:r>
              <a:rPr lang="zh-CN" altLang="en-US"/>
              <a:t>中</a:t>
            </a:r>
            <a:r>
              <a:rPr lang="en-US" altLang="zh-CN"/>
              <a:t> </a:t>
            </a:r>
            <a:r>
              <a:rPr lang="en-US"/>
              <a:t>pair </a:t>
            </a:r>
            <a:r>
              <a:rPr lang="zh-CN" altLang="en-US"/>
              <a:t>的定义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773555" y="4276090"/>
            <a:ext cx="8827770" cy="2581910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792480" y="1174750"/>
            <a:ext cx="10789920" cy="4953000"/>
          </a:xfrm>
        </p:spPr>
        <p:txBody>
          <a:bodyPr/>
          <a:p>
            <a:r>
              <a:rPr lang="en-US" altLang="zh-CN" sz="2400"/>
              <a:t>pair </a:t>
            </a:r>
            <a:r>
              <a:rPr lang="zh-CN" altLang="en-US" sz="2400"/>
              <a:t>类似于</a:t>
            </a:r>
            <a:r>
              <a:rPr lang="en-US" altLang="zh-CN" sz="2400"/>
              <a:t> python </a:t>
            </a:r>
            <a:r>
              <a:rPr lang="zh-CN" altLang="en-US" sz="2400"/>
              <a:t>里的元组，不过固定只能有两个元素，自从</a:t>
            </a:r>
            <a:r>
              <a:rPr lang="en-US" altLang="zh-CN" sz="2400"/>
              <a:t> C++11 </a:t>
            </a:r>
            <a:r>
              <a:rPr lang="zh-CN" altLang="en-US" sz="2400"/>
              <a:t>引入了能支持任意多元素的</a:t>
            </a:r>
            <a:r>
              <a:rPr lang="en-US" altLang="zh-CN" sz="2400"/>
              <a:t> tuple </a:t>
            </a:r>
            <a:r>
              <a:rPr lang="zh-CN" altLang="en-US" sz="2400"/>
              <a:t>以来，就没</a:t>
            </a:r>
            <a:r>
              <a:rPr lang="en-US" altLang="zh-CN" sz="2400"/>
              <a:t> pair </a:t>
            </a:r>
            <a:r>
              <a:rPr lang="zh-CN" altLang="en-US" sz="2400"/>
              <a:t>什么事了</a:t>
            </a:r>
            <a:r>
              <a:rPr lang="en-US" altLang="zh-CN" sz="2400"/>
              <a:t>……</a:t>
            </a:r>
            <a:r>
              <a:rPr lang="zh-CN" altLang="en-US" sz="2400"/>
              <a:t>但是为了兼容</a:t>
            </a:r>
            <a:r>
              <a:rPr lang="en-US" altLang="zh-CN" sz="2400"/>
              <a:t> pair </a:t>
            </a:r>
            <a:r>
              <a:rPr lang="zh-CN" altLang="en-US" sz="2400"/>
              <a:t>还是继续存在着。</a:t>
            </a:r>
            <a:r>
              <a:rPr lang="en-US" altLang="zh-CN" sz="2400"/>
              <a:t>pair </a:t>
            </a:r>
            <a:r>
              <a:rPr lang="zh-CN" altLang="en-US" sz="2400"/>
              <a:t>是个模板类，根据尖括号里你给定的类型来替换这里的</a:t>
            </a:r>
            <a:r>
              <a:rPr lang="en-US" altLang="zh-CN" sz="2400"/>
              <a:t> _T1 </a:t>
            </a:r>
            <a:r>
              <a:rPr lang="zh-CN" altLang="en-US" sz="2400"/>
              <a:t>和</a:t>
            </a:r>
            <a:r>
              <a:rPr lang="en-US" altLang="zh-CN" sz="2400"/>
              <a:t> _T2</a:t>
            </a:r>
            <a:r>
              <a:rPr lang="zh-CN" altLang="en-US" sz="2400"/>
              <a:t>。例如</a:t>
            </a:r>
            <a:r>
              <a:rPr lang="en-US" altLang="zh-CN" sz="2400"/>
              <a:t> pair&lt;iterator, bool&gt; </a:t>
            </a:r>
            <a:r>
              <a:rPr lang="zh-CN" altLang="en-US" sz="2400"/>
              <a:t>就会变成：</a:t>
            </a:r>
            <a:endParaRPr lang="zh-CN" altLang="en-US"/>
          </a:p>
          <a:p>
            <a:r>
              <a:rPr lang="en-US" altLang="zh-CN" sz="2400">
                <a:solidFill>
                  <a:srgbClr val="0070C0"/>
                </a:solidFill>
              </a:rPr>
              <a:t>struct </a:t>
            </a:r>
            <a:r>
              <a:rPr lang="en-US" altLang="zh-CN" sz="2400">
                <a:solidFill>
                  <a:srgbClr val="00B050"/>
                </a:solidFill>
              </a:rPr>
              <a:t>pair </a:t>
            </a:r>
            <a:r>
              <a:rPr lang="en-US" altLang="zh-CN" sz="2400">
                <a:solidFill>
                  <a:srgbClr val="0070C0"/>
                </a:solidFill>
              </a:rPr>
              <a:t>{</a:t>
            </a:r>
            <a:endParaRPr lang="en-US" altLang="zh-CN" sz="2400">
              <a:solidFill>
                <a:srgbClr val="0070C0"/>
              </a:solidFill>
            </a:endParaRPr>
          </a:p>
          <a:p>
            <a:r>
              <a:rPr lang="en-US" altLang="zh-CN" sz="2400">
                <a:solidFill>
                  <a:srgbClr val="0070C0"/>
                </a:solidFill>
              </a:rPr>
              <a:t>  </a:t>
            </a:r>
            <a:r>
              <a:rPr lang="en-US" altLang="zh-CN" sz="2400">
                <a:solidFill>
                  <a:srgbClr val="00B050"/>
                </a:solidFill>
              </a:rPr>
              <a:t>iterator </a:t>
            </a:r>
            <a:r>
              <a:rPr lang="en-US" altLang="zh-CN" sz="2400">
                <a:solidFill>
                  <a:srgbClr val="0070C0"/>
                </a:solidFill>
              </a:rPr>
              <a:t>first;</a:t>
            </a:r>
            <a:endParaRPr lang="en-US" altLang="zh-CN" sz="2400">
              <a:solidFill>
                <a:srgbClr val="0070C0"/>
              </a:solidFill>
            </a:endParaRPr>
          </a:p>
          <a:p>
            <a:r>
              <a:rPr lang="en-US" altLang="zh-CN" sz="2400">
                <a:solidFill>
                  <a:srgbClr val="0070C0"/>
                </a:solidFill>
              </a:rPr>
              <a:t>  </a:t>
            </a:r>
            <a:r>
              <a:rPr lang="en-US" altLang="zh-CN" sz="2400">
                <a:solidFill>
                  <a:srgbClr val="00B050"/>
                </a:solidFill>
              </a:rPr>
              <a:t>bool </a:t>
            </a:r>
            <a:r>
              <a:rPr lang="en-US" altLang="zh-CN" sz="2400">
                <a:solidFill>
                  <a:srgbClr val="0070C0"/>
                </a:solidFill>
              </a:rPr>
              <a:t>second;</a:t>
            </a:r>
            <a:endParaRPr lang="en-US" altLang="zh-CN" sz="2400">
              <a:solidFill>
                <a:srgbClr val="0070C0"/>
              </a:solidFill>
            </a:endParaRPr>
          </a:p>
          <a:p>
            <a:r>
              <a:rPr lang="en-US" altLang="zh-CN" sz="2400">
                <a:solidFill>
                  <a:srgbClr val="0070C0"/>
                </a:solidFill>
              </a:rPr>
              <a:t>};</a:t>
            </a:r>
            <a:endParaRPr lang="en-US" altLang="zh-CN" sz="240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使用</a:t>
            </a:r>
            <a:r>
              <a:rPr lang="en-US" altLang="zh-CN"/>
              <a:t> C++17 </a:t>
            </a:r>
            <a:r>
              <a:rPr lang="zh-CN" altLang="en-US"/>
              <a:t>的结构化绑定来拆解</a:t>
            </a:r>
            <a:r>
              <a:rPr lang="en-US" altLang="zh-CN"/>
              <a:t> </a:t>
            </a:r>
            <a:r>
              <a:rPr lang="en-US"/>
              <a:t>pair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/>
              <a:t>C++17 </a:t>
            </a:r>
            <a:r>
              <a:rPr lang="zh-CN" altLang="en-US"/>
              <a:t>提供了结构化绑定</a:t>
            </a:r>
            <a:r>
              <a:rPr lang="en-US" altLang="zh-CN"/>
              <a:t>(structual binding)</a:t>
            </a:r>
            <a:r>
              <a:rPr lang="zh-CN" altLang="en-US"/>
              <a:t>的语法，可以取出一个</a:t>
            </a:r>
            <a:r>
              <a:rPr lang="en-US" altLang="zh-CN"/>
              <a:t> POD </a:t>
            </a:r>
            <a:r>
              <a:rPr lang="zh-CN" altLang="en-US"/>
              <a:t>结构体的所有成员，</a:t>
            </a:r>
            <a:r>
              <a:rPr lang="en-US" altLang="zh-CN"/>
              <a:t>pair </a:t>
            </a:r>
            <a:r>
              <a:rPr lang="zh-CN" altLang="en-US"/>
              <a:t>也不例外。</a:t>
            </a:r>
            <a:endParaRPr lang="zh-CN" altLang="en-US"/>
          </a:p>
          <a:p>
            <a:r>
              <a:rPr lang="en-US" altLang="zh-CN" sz="2800">
                <a:solidFill>
                  <a:srgbClr val="0070C0"/>
                </a:solidFill>
              </a:rPr>
              <a:t>auto [ok, it] = </a:t>
            </a:r>
            <a:r>
              <a:rPr lang="en-US" altLang="zh-CN" sz="2800">
                <a:solidFill>
                  <a:srgbClr val="0070C0"/>
                </a:solidFill>
                <a:sym typeface="+mn-ea"/>
              </a:rPr>
              <a:t>b.insert(3)</a:t>
            </a:r>
            <a:r>
              <a:rPr lang="en-US" altLang="zh-CN" sz="2800">
                <a:solidFill>
                  <a:srgbClr val="0070C0"/>
                </a:solidFill>
              </a:rPr>
              <a:t>;</a:t>
            </a:r>
            <a:endParaRPr lang="en-US" altLang="zh-CN" sz="2800">
              <a:solidFill>
                <a:srgbClr val="0070C0"/>
              </a:solidFill>
            </a:endParaRPr>
          </a:p>
          <a:p>
            <a:r>
              <a:rPr lang="zh-CN" altLang="en-US" sz="2800">
                <a:solidFill>
                  <a:srgbClr val="0070C0"/>
                </a:solidFill>
              </a:rPr>
              <a:t>等价于</a:t>
            </a:r>
            <a:endParaRPr lang="zh-CN" altLang="en-US" sz="2800">
              <a:solidFill>
                <a:srgbClr val="0070C0"/>
              </a:solidFill>
            </a:endParaRPr>
          </a:p>
          <a:p>
            <a:r>
              <a:rPr lang="en-US" altLang="zh-CN" sz="2800">
                <a:solidFill>
                  <a:srgbClr val="0070C0"/>
                </a:solidFill>
              </a:rPr>
              <a:t>auto tmp = b.insert(3);</a:t>
            </a:r>
            <a:endParaRPr lang="en-US" altLang="zh-CN" sz="2800">
              <a:solidFill>
                <a:srgbClr val="0070C0"/>
              </a:solidFill>
            </a:endParaRPr>
          </a:p>
          <a:p>
            <a:r>
              <a:rPr lang="en-US" altLang="zh-CN" sz="2800">
                <a:solidFill>
                  <a:srgbClr val="0070C0"/>
                </a:solidFill>
              </a:rPr>
              <a:t>auto ok = tmp.first;</a:t>
            </a:r>
            <a:endParaRPr lang="en-US" altLang="zh-CN" sz="2800">
              <a:solidFill>
                <a:srgbClr val="0070C0"/>
              </a:solidFill>
            </a:endParaRPr>
          </a:p>
          <a:p>
            <a:r>
              <a:rPr lang="en-US" altLang="zh-CN" sz="2800">
                <a:solidFill>
                  <a:srgbClr val="0070C0"/>
                </a:solidFill>
              </a:rPr>
              <a:t>auto it = tmp.second;</a:t>
            </a:r>
            <a:endParaRPr lang="en-US" altLang="zh-CN" sz="2800">
              <a:solidFill>
                <a:srgbClr val="0070C0"/>
              </a:solidFill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32830" y="2233295"/>
            <a:ext cx="6059170" cy="2140585"/>
          </a:xfrm>
          <a:prstGeom prst="rect">
            <a:avLst/>
          </a:prstGeom>
        </p:spPr>
      </p:pic>
      <p:pic>
        <p:nvPicPr>
          <p:cNvPr id="16" name="Content Placeholder 15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600950" y="4786630"/>
            <a:ext cx="2807970" cy="1552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在</a:t>
            </a:r>
            <a:r>
              <a:rPr lang="en-US" altLang="zh-CN"/>
              <a:t> set </a:t>
            </a:r>
            <a:r>
              <a:rPr lang="zh-CN" altLang="en-US"/>
              <a:t>中查询元素是否存在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000125"/>
            <a:ext cx="7038340" cy="5678805"/>
          </a:xfrm>
        </p:spPr>
        <p:txBody>
          <a:bodyPr/>
          <a:p>
            <a:r>
              <a:rPr lang="en-US" sz="2800"/>
              <a:t>set </a:t>
            </a:r>
            <a:r>
              <a:rPr lang="zh-CN" altLang="en-US" sz="2800"/>
              <a:t>有一个</a:t>
            </a:r>
            <a:r>
              <a:rPr lang="en-US" altLang="zh-CN" sz="2800"/>
              <a:t> find </a:t>
            </a:r>
            <a:r>
              <a:rPr lang="zh-CN" altLang="en-US" sz="2800"/>
              <a:t>函数。只需给定一个参数，他会寻找</a:t>
            </a:r>
            <a:r>
              <a:rPr lang="en-US" altLang="zh-CN" sz="2800"/>
              <a:t> set </a:t>
            </a:r>
            <a:r>
              <a:rPr lang="zh-CN" altLang="en-US" sz="2800"/>
              <a:t>中与之相等的元素。</a:t>
            </a:r>
            <a:endParaRPr lang="zh-CN" altLang="en-US" sz="2800"/>
          </a:p>
          <a:p>
            <a:r>
              <a:rPr lang="zh-CN" altLang="en-US" sz="2800"/>
              <a:t>如果找到，则返回指向找到元素的迭代器。</a:t>
            </a:r>
            <a:endParaRPr lang="zh-CN" altLang="en-US" sz="2800"/>
          </a:p>
          <a:p>
            <a:r>
              <a:rPr lang="zh-CN" altLang="en-US" sz="2800"/>
              <a:t>如果找不到，则返回</a:t>
            </a:r>
            <a:r>
              <a:rPr lang="en-US" altLang="zh-CN" sz="2800"/>
              <a:t> </a:t>
            </a:r>
            <a:r>
              <a:rPr lang="en-US" altLang="zh-CN" sz="2800">
                <a:solidFill>
                  <a:srgbClr val="0070C0"/>
                </a:solidFill>
              </a:rPr>
              <a:t>end()</a:t>
            </a:r>
            <a:r>
              <a:rPr lang="en-US" altLang="zh-CN" sz="2800"/>
              <a:t> </a:t>
            </a:r>
            <a:r>
              <a:rPr lang="zh-CN" altLang="en-US" sz="2800"/>
              <a:t>迭代器。</a:t>
            </a:r>
            <a:endParaRPr lang="zh-CN" altLang="en-US" sz="2800"/>
          </a:p>
          <a:p>
            <a:r>
              <a:rPr lang="zh-CN" altLang="en-US" sz="2800"/>
              <a:t>刚刚说过，</a:t>
            </a:r>
            <a:r>
              <a:rPr lang="en-US" altLang="zh-CN" sz="2800">
                <a:solidFill>
                  <a:srgbClr val="0070C0"/>
                </a:solidFill>
              </a:rPr>
              <a:t>end() </a:t>
            </a:r>
            <a:r>
              <a:rPr lang="zh-CN" altLang="en-US" sz="2800"/>
              <a:t>指向的是</a:t>
            </a:r>
            <a:r>
              <a:rPr lang="en-US" altLang="zh-CN" sz="2800"/>
              <a:t> set </a:t>
            </a:r>
            <a:r>
              <a:rPr lang="zh-CN" altLang="en-US" sz="2800"/>
              <a:t>的</a:t>
            </a:r>
            <a:r>
              <a:rPr lang="zh-CN" altLang="en-US" sz="2800" b="1">
                <a:solidFill>
                  <a:srgbClr val="0070C0"/>
                </a:solidFill>
              </a:rPr>
              <a:t>尾部再之后一格</a:t>
            </a:r>
            <a:r>
              <a:rPr lang="zh-CN" altLang="en-US" sz="2800"/>
              <a:t>元素，他指向的是一个不存在的地址，不可能有任何元素在那里！因此</a:t>
            </a:r>
            <a:r>
              <a:rPr lang="en-US" altLang="zh-CN" sz="2800"/>
              <a:t> </a:t>
            </a:r>
            <a:r>
              <a:rPr lang="en-US" altLang="zh-CN" sz="2800">
                <a:solidFill>
                  <a:srgbClr val="0070C0"/>
                </a:solidFill>
              </a:rPr>
              <a:t>end()</a:t>
            </a:r>
            <a:r>
              <a:rPr lang="en-US" altLang="zh-CN" sz="2800"/>
              <a:t> </a:t>
            </a:r>
            <a:r>
              <a:rPr lang="zh-CN" altLang="en-US" sz="2800"/>
              <a:t>常被标准库用作一个标记，来表示找不到的情况。</a:t>
            </a:r>
            <a:r>
              <a:rPr lang="en-US" altLang="zh-CN" sz="2800"/>
              <a:t>Python </a:t>
            </a:r>
            <a:r>
              <a:rPr lang="zh-CN" altLang="en-US" sz="2800"/>
              <a:t>中的</a:t>
            </a:r>
            <a:r>
              <a:rPr lang="en-US" altLang="zh-CN" sz="2800"/>
              <a:t> find </a:t>
            </a:r>
            <a:r>
              <a:rPr lang="zh-CN" altLang="en-US" sz="2800"/>
              <a:t>找不到元素时会返回</a:t>
            </a:r>
            <a:r>
              <a:rPr lang="en-US" altLang="zh-CN" sz="2800"/>
              <a:t> </a:t>
            </a:r>
            <a:r>
              <a:rPr lang="en-US" altLang="zh-CN" sz="2800">
                <a:solidFill>
                  <a:srgbClr val="0070C0"/>
                </a:solidFill>
              </a:rPr>
              <a:t>-1</a:t>
            </a:r>
            <a:r>
              <a:rPr lang="en-US" altLang="zh-CN" sz="2800"/>
              <a:t> </a:t>
            </a:r>
            <a:r>
              <a:rPr lang="zh-CN" altLang="en-US" sz="2800"/>
              <a:t>来表示，也是这个思想。</a:t>
            </a:r>
            <a:endParaRPr lang="zh-CN" altLang="en-US" sz="2800"/>
          </a:p>
          <a:p>
            <a:endParaRPr 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find(int const &amp;val) const;</a:t>
            </a:r>
            <a:endParaRPr lang="zh-CN" altLang="en-US" sz="2400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884035" y="3261995"/>
            <a:ext cx="5318125" cy="12973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7730" y="5027295"/>
            <a:ext cx="2288540" cy="126365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3810000" y="3216275"/>
          <a:ext cx="4010025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675"/>
                <a:gridCol w="1336675"/>
                <a:gridCol w="1336675"/>
              </a:tblGrid>
              <a:tr h="1036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2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4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5815965" y="213550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5226050" y="1613535"/>
            <a:ext cx="11893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find(2)</a:t>
            </a:r>
            <a:endParaRPr lang="en-US" sz="280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4491355" y="212534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3901440" y="1603375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436610" y="212534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4" name="Text Box 13"/>
          <p:cNvSpPr txBox="1"/>
          <p:nvPr/>
        </p:nvSpPr>
        <p:spPr>
          <a:xfrm>
            <a:off x="7935595" y="1613535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sp>
        <p:nvSpPr>
          <p:cNvPr id="15" name="Rectangles 14"/>
          <p:cNvSpPr/>
          <p:nvPr/>
        </p:nvSpPr>
        <p:spPr>
          <a:xfrm>
            <a:off x="7820025" y="3226435"/>
            <a:ext cx="1348105" cy="100647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ysDot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80604020202020204" pitchFamily="34" charset="0"/>
              <a:ea typeface="SimSun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set </a:t>
            </a:r>
            <a:r>
              <a:rPr lang="zh-CN" altLang="en-US"/>
              <a:t>和</a:t>
            </a:r>
            <a:r>
              <a:rPr lang="en-US" altLang="zh-CN"/>
              <a:t> vector </a:t>
            </a:r>
            <a:r>
              <a:rPr lang="zh-CN" altLang="en-US"/>
              <a:t>的区别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62255" y="819785"/>
            <a:ext cx="6062980" cy="5872480"/>
          </a:xfrm>
        </p:spPr>
        <p:txBody>
          <a:bodyPr/>
          <a:p>
            <a:r>
              <a:rPr lang="zh-CN"/>
              <a:t>都是能存储一连串数据的容器。</a:t>
            </a:r>
            <a:endParaRPr lang="zh-CN"/>
          </a:p>
          <a:p>
            <a:r>
              <a:rPr lang="zh-CN"/>
              <a:t>区别</a:t>
            </a:r>
            <a:r>
              <a:rPr lang="en-US" altLang="zh-CN"/>
              <a:t>1</a:t>
            </a:r>
            <a:r>
              <a:rPr lang="zh-CN" altLang="en-US"/>
              <a:t>：</a:t>
            </a:r>
            <a:r>
              <a:rPr lang="en-US" altLang="zh-CN"/>
              <a:t>set</a:t>
            </a:r>
            <a:r>
              <a:rPr lang="zh-CN" altLang="en-US"/>
              <a:t>会</a:t>
            </a:r>
            <a:r>
              <a:rPr lang="zh-CN" altLang="en-US">
                <a:sym typeface="+mn-ea"/>
              </a:rPr>
              <a:t>自动</a:t>
            </a:r>
            <a:r>
              <a:rPr lang="zh-CN" altLang="en-US"/>
              <a:t>给其中的元素</a:t>
            </a:r>
            <a:r>
              <a:rPr lang="zh-CN" altLang="en-US" b="1"/>
              <a:t>从小到大排序</a:t>
            </a:r>
            <a:r>
              <a:rPr lang="zh-CN" altLang="en-US"/>
              <a:t>，而</a:t>
            </a:r>
            <a:r>
              <a:rPr lang="en-US" altLang="zh-CN"/>
              <a:t>vector</a:t>
            </a:r>
            <a:r>
              <a:rPr lang="zh-CN" altLang="en-US"/>
              <a:t>会保持插入时的顺序。</a:t>
            </a:r>
            <a:endParaRPr lang="zh-CN" altLang="en-US"/>
          </a:p>
          <a:p>
            <a:r>
              <a:rPr lang="zh-CN" altLang="en-US"/>
              <a:t>区别</a:t>
            </a:r>
            <a:r>
              <a:rPr lang="en-US" altLang="zh-CN"/>
              <a:t>2</a:t>
            </a:r>
            <a:r>
              <a:rPr lang="zh-CN" altLang="en-US"/>
              <a:t>：</a:t>
            </a:r>
            <a:r>
              <a:rPr lang="en-US" altLang="zh-CN"/>
              <a:t>set</a:t>
            </a:r>
            <a:r>
              <a:rPr lang="zh-CN" altLang="en-US"/>
              <a:t>会把重复的元素去除，只保留一个，即</a:t>
            </a:r>
            <a:r>
              <a:rPr lang="zh-CN" altLang="en-US" b="1"/>
              <a:t>去重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区别</a:t>
            </a:r>
            <a:r>
              <a:rPr lang="en-US" altLang="zh-CN"/>
              <a:t>3</a:t>
            </a:r>
            <a:r>
              <a:rPr lang="zh-CN" altLang="en-US"/>
              <a:t>：</a:t>
            </a:r>
            <a:r>
              <a:rPr lang="en-US" altLang="zh-CN"/>
              <a:t>vector</a:t>
            </a:r>
            <a:r>
              <a:rPr lang="zh-CN" altLang="en-US"/>
              <a:t>中的元素在内存中是连续的，可以高效地按</a:t>
            </a:r>
            <a:r>
              <a:rPr lang="zh-CN" altLang="en-US" b="1"/>
              <a:t>索引</a:t>
            </a:r>
            <a:r>
              <a:rPr lang="zh-CN" altLang="en-US"/>
              <a:t>随机访问，</a:t>
            </a:r>
            <a:r>
              <a:rPr lang="en-US" altLang="zh-CN"/>
              <a:t>set</a:t>
            </a:r>
            <a:r>
              <a:rPr lang="zh-CN" altLang="en-US"/>
              <a:t>则不行。</a:t>
            </a:r>
            <a:endParaRPr lang="zh-CN" altLang="en-US"/>
          </a:p>
          <a:p>
            <a:r>
              <a:rPr lang="zh-CN" altLang="en-US"/>
              <a:t>区别</a:t>
            </a:r>
            <a:r>
              <a:rPr lang="en-US" altLang="zh-CN"/>
              <a:t>4</a:t>
            </a:r>
            <a:r>
              <a:rPr lang="zh-CN" altLang="en-US"/>
              <a:t>：</a:t>
            </a:r>
            <a:r>
              <a:rPr lang="en-US" altLang="zh-CN"/>
              <a:t>set</a:t>
            </a:r>
            <a:r>
              <a:rPr lang="zh-CN" altLang="en-US"/>
              <a:t>中的元素可以高效地按</a:t>
            </a:r>
            <a:r>
              <a:rPr lang="zh-CN" altLang="en-US" b="1"/>
              <a:t>值</a:t>
            </a:r>
            <a:r>
              <a:rPr lang="zh-CN" altLang="en-US"/>
              <a:t>查找，而</a:t>
            </a:r>
            <a:r>
              <a:rPr lang="en-US" altLang="zh-CN"/>
              <a:t> vector </a:t>
            </a:r>
            <a:r>
              <a:rPr lang="zh-CN" altLang="en-US"/>
              <a:t>则低效。</a:t>
            </a:r>
            <a:endParaRPr lang="zh-CN" altLang="en-US"/>
          </a:p>
        </p:txBody>
      </p:sp>
      <p:pic>
        <p:nvPicPr>
          <p:cNvPr id="25" name="Content Placeholder 9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7319645" y="5332730"/>
            <a:ext cx="3390900" cy="8286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" name="Content Placeholder 6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48425" y="996315"/>
            <a:ext cx="5133975" cy="36537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3810000" y="3216275"/>
          <a:ext cx="4010025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675"/>
                <a:gridCol w="1336675"/>
                <a:gridCol w="1336675"/>
              </a:tblGrid>
              <a:tr h="1036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2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4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5139055" y="213550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4549140" y="1613535"/>
            <a:ext cx="11893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find(2)</a:t>
            </a:r>
            <a:endParaRPr lang="en-US" sz="280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844925" y="212534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3255010" y="1603375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7810500" y="212534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4" name="Text Box 13"/>
          <p:cNvSpPr txBox="1"/>
          <p:nvPr/>
        </p:nvSpPr>
        <p:spPr>
          <a:xfrm>
            <a:off x="7309485" y="1613535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3810000" y="3216275"/>
          <a:ext cx="4010025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675"/>
                <a:gridCol w="1336675"/>
                <a:gridCol w="1336675"/>
              </a:tblGrid>
              <a:tr h="1036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2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4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5139055" y="213550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4549140" y="1613535"/>
            <a:ext cx="11893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find(2)</a:t>
            </a:r>
            <a:endParaRPr lang="en-US" sz="280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844925" y="212534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3255010" y="1603375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7810500" y="212534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4" name="Text Box 13"/>
          <p:cNvSpPr txBox="1"/>
          <p:nvPr/>
        </p:nvSpPr>
        <p:spPr>
          <a:xfrm>
            <a:off x="7309485" y="1613535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>
            <a:off x="3853815" y="2717800"/>
            <a:ext cx="592455" cy="50101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28575" cap="flat" cmpd="sng" algn="ctr">
            <a:solidFill>
              <a:schemeClr val="accent1">
                <a:shade val="50000"/>
              </a:schemeClr>
            </a:solidFill>
            <a:prstDash val="dash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4014470" y="2646680"/>
            <a:ext cx="3016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400"/>
              <a:t>*</a:t>
            </a:r>
            <a:endParaRPr lang="en-US" sz="240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5176520" y="2717800"/>
            <a:ext cx="592455" cy="50101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28575" cap="flat" cmpd="sng" algn="ctr">
            <a:solidFill>
              <a:schemeClr val="accent1">
                <a:shade val="50000"/>
              </a:schemeClr>
            </a:solidFill>
            <a:prstDash val="dash"/>
            <a:round/>
            <a:headEnd type="none" w="med" len="med"/>
            <a:tailEnd type="arrow" w="med" len="med"/>
          </a:ln>
        </p:spPr>
      </p:cxnSp>
      <p:sp>
        <p:nvSpPr>
          <p:cNvPr id="10" name="Text Box 9"/>
          <p:cNvSpPr txBox="1"/>
          <p:nvPr/>
        </p:nvSpPr>
        <p:spPr>
          <a:xfrm>
            <a:off x="5337175" y="2646680"/>
            <a:ext cx="3016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400"/>
              <a:t>*</a:t>
            </a:r>
            <a:endParaRPr lang="en-US" sz="240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7830185" y="2715260"/>
            <a:ext cx="592455" cy="50101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28575" cap="flat" cmpd="sng" algn="ctr">
            <a:solidFill>
              <a:schemeClr val="accent1">
                <a:shade val="50000"/>
              </a:schemeClr>
            </a:solidFill>
            <a:prstDash val="dash"/>
            <a:round/>
            <a:headEnd type="none" w="med" len="med"/>
            <a:tailEnd type="arrow" w="med" len="med"/>
          </a:ln>
        </p:spPr>
      </p:cxnSp>
      <p:sp>
        <p:nvSpPr>
          <p:cNvPr id="16" name="Text Box 15"/>
          <p:cNvSpPr txBox="1"/>
          <p:nvPr/>
        </p:nvSpPr>
        <p:spPr>
          <a:xfrm>
            <a:off x="7990840" y="2644140"/>
            <a:ext cx="3016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400"/>
              <a:t>*</a:t>
            </a:r>
            <a:endParaRPr lang="en-US" sz="2400"/>
          </a:p>
        </p:txBody>
      </p:sp>
      <p:sp>
        <p:nvSpPr>
          <p:cNvPr id="17" name="Rectangles 16"/>
          <p:cNvSpPr/>
          <p:nvPr/>
        </p:nvSpPr>
        <p:spPr>
          <a:xfrm>
            <a:off x="7820025" y="3226435"/>
            <a:ext cx="1348105" cy="100647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ysDot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80604020202020204" pitchFamily="34" charset="0"/>
              <a:ea typeface="SimSun" pitchFamily="2" charset="-122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7990840" y="350456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出错！</a:t>
            </a:r>
            <a:endParaRPr lang="zh-CN" altLang="en-US" sz="24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在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中查询元素是否存在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zh-CN" altLang="en-US"/>
              <a:t>因此，可以用这个写法：</a:t>
            </a:r>
            <a:endParaRPr lang="zh-CN" altLang="en-US"/>
          </a:p>
          <a:p>
            <a:r>
              <a:rPr lang="en-US" altLang="zh-CN" b="1">
                <a:solidFill>
                  <a:srgbClr val="0070C0"/>
                </a:solidFill>
              </a:rPr>
              <a:t>set.find(x) != set.end()</a:t>
            </a:r>
            <a:endParaRPr lang="en-US" altLang="zh-CN" b="1">
              <a:solidFill>
                <a:srgbClr val="0070C0"/>
              </a:solidFill>
            </a:endParaRPr>
          </a:p>
          <a:p>
            <a:r>
              <a:rPr lang="zh-CN" altLang="en-US"/>
              <a:t>来判断集合</a:t>
            </a:r>
            <a:r>
              <a:rPr lang="en-US" altLang="zh-CN"/>
              <a:t> set </a:t>
            </a:r>
            <a:r>
              <a:rPr lang="zh-CN" altLang="en-US"/>
              <a:t>中</a:t>
            </a:r>
            <a:r>
              <a:rPr lang="zh-CN" altLang="en-US">
                <a:sym typeface="+mn-ea"/>
              </a:rPr>
              <a:t>是否存在</a:t>
            </a:r>
            <a:r>
              <a:rPr lang="zh-CN" altLang="en-US"/>
              <a:t>元素</a:t>
            </a:r>
            <a:r>
              <a:rPr lang="en-US" altLang="zh-CN"/>
              <a:t> x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这是个固定的写法，虽然要调用两个函数看起来好像挺麻烦，但是大家都在用。</a:t>
            </a:r>
            <a:endParaRPr lang="zh-CN" altLang="en-US"/>
          </a:p>
          <a:p>
            <a:endParaRPr lang="zh-CN" altLang="en-US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find(int const &amp;val) const;</a:t>
            </a:r>
            <a:endParaRPr 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end() const;</a:t>
            </a:r>
            <a:endParaRPr lang="zh-CN" altLang="en-US" sz="2400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endParaRPr lang="zh-CN" altLang="en-US" sz="2400"/>
          </a:p>
        </p:txBody>
      </p:sp>
      <p:pic>
        <p:nvPicPr>
          <p:cNvPr id="11" name="Content Placeholder 10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7816215" y="5375910"/>
            <a:ext cx="2397760" cy="886460"/>
          </a:xfrm>
          <a:prstGeom prst="rect">
            <a:avLst/>
          </a:prstGeom>
        </p:spPr>
      </p:pic>
      <p:pic>
        <p:nvPicPr>
          <p:cNvPr id="5" name="Content Placeholder 9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80480" y="701040"/>
            <a:ext cx="5269230" cy="42456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3810000" y="3216275"/>
          <a:ext cx="4010025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675"/>
                <a:gridCol w="1336675"/>
                <a:gridCol w="1336675"/>
              </a:tblGrid>
              <a:tr h="1036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2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4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5139055" y="213550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4549140" y="1613535"/>
            <a:ext cx="11893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find(2)</a:t>
            </a:r>
            <a:endParaRPr lang="en-US" sz="280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844925" y="212534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3255010" y="1603375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7810500" y="2125345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4" name="Text Box 13"/>
          <p:cNvSpPr txBox="1"/>
          <p:nvPr/>
        </p:nvSpPr>
        <p:spPr>
          <a:xfrm>
            <a:off x="7309485" y="1613535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>
            <a:off x="7811135" y="61722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7221220" y="95250"/>
            <a:ext cx="11893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find(8)</a:t>
            </a:r>
            <a:endParaRPr lang="en-US" sz="28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在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中查询元素是否存在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27075"/>
            <a:ext cx="6402705" cy="6130925"/>
          </a:xfrm>
        </p:spPr>
        <p:txBody>
          <a:bodyPr/>
          <a:p>
            <a:r>
              <a:rPr lang="zh-CN" sz="2800"/>
              <a:t>还有一种更直观的写法：</a:t>
            </a:r>
            <a:endParaRPr lang="zh-CN" sz="2800"/>
          </a:p>
          <a:p>
            <a:r>
              <a:rPr lang="en-US" altLang="zh-CN" sz="2800" b="1">
                <a:solidFill>
                  <a:srgbClr val="0070C0"/>
                </a:solidFill>
              </a:rPr>
              <a:t>set.count(x) != 0</a:t>
            </a:r>
            <a:endParaRPr lang="en-US" altLang="zh-CN" sz="2800" b="1">
              <a:solidFill>
                <a:srgbClr val="0070C0"/>
              </a:solidFill>
            </a:endParaRPr>
          </a:p>
          <a:p>
            <a:r>
              <a:rPr lang="en-US" altLang="zh-CN" sz="2800"/>
              <a:t>count </a:t>
            </a:r>
            <a:r>
              <a:rPr lang="zh-CN" altLang="en-US" sz="2800"/>
              <a:t>返回的是一个</a:t>
            </a:r>
            <a:r>
              <a:rPr lang="en-US" altLang="zh-CN" sz="2800"/>
              <a:t> int </a:t>
            </a:r>
            <a:r>
              <a:rPr lang="zh-CN" altLang="en-US" sz="2800"/>
              <a:t>类型，表示</a:t>
            </a:r>
            <a:r>
              <a:rPr lang="zh-CN" altLang="en-US" sz="2800" b="1"/>
              <a:t>集合中相等元素的个数</a:t>
            </a:r>
            <a:r>
              <a:rPr lang="zh-CN" altLang="en-US" sz="2800"/>
              <a:t>。</a:t>
            </a:r>
            <a:endParaRPr lang="zh-CN" altLang="en-US" sz="2800"/>
          </a:p>
          <a:p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等等，不是说</a:t>
            </a:r>
            <a:r>
              <a:rPr lang="en-US" altLang="zh-CN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 set 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具有</a:t>
            </a:r>
            <a:r>
              <a:rPr lang="zh-CN" altLang="en-US" sz="2400" b="1">
                <a:solidFill>
                  <a:schemeClr val="accent5">
                    <a:lumMod val="75000"/>
                  </a:schemeClr>
                </a:solidFill>
                <a:sym typeface="+mn-ea"/>
              </a:rPr>
              <a:t>去重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的功能，不会有重复的元素吗？为什么标准库让</a:t>
            </a:r>
            <a:r>
              <a:rPr lang="en-US" altLang="zh-CN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 count 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计算个数而不是直接返回</a:t>
            </a:r>
            <a:r>
              <a:rPr lang="en-US" altLang="zh-CN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 bool…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因为他们考虑到接口的泛用性，毕竟</a:t>
            </a:r>
            <a:r>
              <a:rPr lang="en-US" altLang="zh-CN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 multiset 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就不去重。对于能去重的</a:t>
            </a:r>
            <a:r>
              <a:rPr lang="en-US" altLang="zh-CN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 set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，</a:t>
            </a:r>
            <a:r>
              <a:rPr lang="en-US" altLang="zh-CN" sz="2400" b="1">
                <a:solidFill>
                  <a:schemeClr val="accent5">
                    <a:lumMod val="75000"/>
                  </a:schemeClr>
                </a:solidFill>
                <a:sym typeface="+mn-ea"/>
              </a:rPr>
              <a:t>count </a:t>
            </a:r>
            <a:r>
              <a:rPr lang="zh-CN" altLang="en-US" sz="2400" b="1">
                <a:solidFill>
                  <a:schemeClr val="accent5">
                    <a:lumMod val="75000"/>
                  </a:schemeClr>
                </a:solidFill>
                <a:sym typeface="+mn-ea"/>
              </a:rPr>
              <a:t>只可能返回</a:t>
            </a:r>
            <a:r>
              <a:rPr lang="en-US" altLang="zh-CN" sz="2400" b="1">
                <a:solidFill>
                  <a:schemeClr val="accent5">
                    <a:lumMod val="75000"/>
                  </a:schemeClr>
                </a:solidFill>
                <a:sym typeface="+mn-ea"/>
              </a:rPr>
              <a:t> 0 </a:t>
            </a:r>
            <a:r>
              <a:rPr lang="zh-CN" altLang="en-US" sz="2400" b="1">
                <a:solidFill>
                  <a:schemeClr val="accent5">
                    <a:lumMod val="75000"/>
                  </a:schemeClr>
                </a:solidFill>
                <a:sym typeface="+mn-ea"/>
              </a:rPr>
              <a:t>或</a:t>
            </a:r>
            <a:r>
              <a:rPr lang="en-US" altLang="zh-CN" sz="2400" b="1">
                <a:solidFill>
                  <a:schemeClr val="accent5">
                    <a:lumMod val="75000"/>
                  </a:schemeClr>
                </a:solidFill>
                <a:sym typeface="+mn-ea"/>
              </a:rPr>
              <a:t> 1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。</a:t>
            </a:r>
            <a:endParaRPr lang="zh-CN" altLang="en-US" sz="280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800"/>
              <a:t>个数为</a:t>
            </a:r>
            <a:r>
              <a:rPr lang="en-US" altLang="zh-CN" sz="2800"/>
              <a:t> </a:t>
            </a:r>
            <a:r>
              <a:rPr lang="en-US" altLang="zh-CN" sz="2800" b="1">
                <a:solidFill>
                  <a:srgbClr val="C00000"/>
                </a:solidFill>
              </a:rPr>
              <a:t>0</a:t>
            </a:r>
            <a:r>
              <a:rPr lang="en-US" altLang="zh-CN" sz="2800"/>
              <a:t> </a:t>
            </a:r>
            <a:r>
              <a:rPr lang="zh-CN" altLang="en-US" sz="2800"/>
              <a:t>就说明集合中</a:t>
            </a:r>
            <a:r>
              <a:rPr lang="zh-CN" altLang="en-US" sz="2800" b="1">
                <a:solidFill>
                  <a:srgbClr val="C00000"/>
                </a:solidFill>
              </a:rPr>
              <a:t>没有</a:t>
            </a:r>
            <a:r>
              <a:rPr lang="zh-CN" altLang="en-US" sz="2800"/>
              <a:t>该元素</a:t>
            </a:r>
            <a:r>
              <a:rPr lang="zh-CN" sz="2800"/>
              <a:t>。</a:t>
            </a:r>
            <a:r>
              <a:rPr lang="zh-CN" altLang="en-US" sz="2800"/>
              <a:t>个数为</a:t>
            </a:r>
            <a:r>
              <a:rPr lang="en-US" altLang="zh-CN" sz="2800"/>
              <a:t> </a:t>
            </a:r>
            <a:r>
              <a:rPr lang="en-US" altLang="zh-CN" sz="2800" b="1">
                <a:solidFill>
                  <a:srgbClr val="00B050"/>
                </a:solidFill>
              </a:rPr>
              <a:t>1 </a:t>
            </a:r>
            <a:r>
              <a:rPr lang="zh-CN" altLang="en-US" sz="2800"/>
              <a:t>就说明集合中</a:t>
            </a:r>
            <a:r>
              <a:rPr lang="zh-CN" altLang="en-US" sz="2800" b="1">
                <a:solidFill>
                  <a:srgbClr val="00B050"/>
                </a:solidFill>
              </a:rPr>
              <a:t>存在</a:t>
            </a:r>
            <a:r>
              <a:rPr lang="zh-CN" altLang="en-US" sz="2800">
                <a:sym typeface="+mn-ea"/>
              </a:rPr>
              <a:t>该</a:t>
            </a:r>
            <a:r>
              <a:rPr lang="zh-CN" altLang="en-US" sz="2800"/>
              <a:t>元素。</a:t>
            </a:r>
            <a:endParaRPr lang="zh-CN" altLang="en-US" sz="2800"/>
          </a:p>
          <a:p>
            <a:r>
              <a:rPr lang="zh-CN" altLang="en-US" sz="2800"/>
              <a:t>因为 int 类型能隐式转换为 bool，所以 != 0 可以省略不写。</a:t>
            </a:r>
            <a:endParaRPr lang="zh-CN" altLang="en-US" sz="2800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size_t count(int const &amp;val) const;</a:t>
            </a:r>
            <a:endParaRPr lang="zh-CN" altLang="en-US" sz="2400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  <p:pic>
        <p:nvPicPr>
          <p:cNvPr id="11" name="Content Placeholder 10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7816215" y="5375910"/>
            <a:ext cx="2397760" cy="886460"/>
          </a:xfrm>
          <a:prstGeom prst="rect">
            <a:avLst/>
          </a:prstGeom>
        </p:spPr>
      </p:pic>
      <p:pic>
        <p:nvPicPr>
          <p:cNvPr id="16" name="Content Placeholder 15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02070" y="726440"/>
            <a:ext cx="5226050" cy="4195445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从</a:t>
            </a:r>
            <a:r>
              <a:rPr lang="en-US" altLang="zh-CN"/>
              <a:t> set </a:t>
            </a:r>
            <a:r>
              <a:rPr lang="zh-CN" altLang="en-US"/>
              <a:t>中删除指定元素</a:t>
            </a:r>
            <a:endParaRPr lang="zh-CN" altLang="en-US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0" y="1247775"/>
            <a:ext cx="6899275" cy="5373370"/>
          </a:xfrm>
        </p:spPr>
        <p:txBody>
          <a:bodyPr/>
          <a:p>
            <a:r>
              <a:rPr lang="en-US" sz="2400"/>
              <a:t>set.erase(x) </a:t>
            </a:r>
            <a:r>
              <a:rPr lang="zh-CN" altLang="en-US" sz="2400"/>
              <a:t>可以删除集合中值为</a:t>
            </a:r>
            <a:r>
              <a:rPr lang="en-US" altLang="zh-CN" sz="2400"/>
              <a:t> x </a:t>
            </a:r>
            <a:r>
              <a:rPr lang="zh-CN" altLang="en-US" sz="2400"/>
              <a:t>的元素。</a:t>
            </a:r>
            <a:endParaRPr lang="zh-CN" altLang="en-US" sz="2400"/>
          </a:p>
          <a:p>
            <a:r>
              <a:rPr lang="en-US" altLang="zh-CN" sz="2400"/>
              <a:t>erase </a:t>
            </a:r>
            <a:r>
              <a:rPr lang="zh-CN" altLang="en-US" sz="2400"/>
              <a:t>返回一个整数，表示被他删除元素的个数。</a:t>
            </a:r>
            <a:endParaRPr lang="zh-CN" altLang="en-US" sz="2400"/>
          </a:p>
          <a:p>
            <a:r>
              <a:rPr lang="zh-CN" altLang="en-US" sz="2400">
                <a:sym typeface="+mn-ea"/>
              </a:rPr>
              <a:t>个数为</a:t>
            </a:r>
            <a:r>
              <a:rPr lang="en-US" altLang="zh-CN" sz="2400">
                <a:sym typeface="+mn-ea"/>
              </a:rPr>
              <a:t> </a:t>
            </a:r>
            <a:r>
              <a:rPr lang="en-US" altLang="zh-CN" sz="2400" b="1">
                <a:solidFill>
                  <a:srgbClr val="C00000"/>
                </a:solidFill>
                <a:sym typeface="+mn-ea"/>
              </a:rPr>
              <a:t>0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sym typeface="+mn-ea"/>
              </a:rPr>
              <a:t>就说明集合中</a:t>
            </a:r>
            <a:r>
              <a:rPr lang="zh-CN" altLang="en-US" sz="2400" b="1">
                <a:solidFill>
                  <a:srgbClr val="C00000"/>
                </a:solidFill>
                <a:sym typeface="+mn-ea"/>
              </a:rPr>
              <a:t>没有</a:t>
            </a:r>
            <a:r>
              <a:rPr lang="zh-CN" altLang="en-US" sz="2400">
                <a:sym typeface="+mn-ea"/>
              </a:rPr>
              <a:t>该元素，删除失败</a:t>
            </a:r>
            <a:r>
              <a:rPr lang="zh-CN" sz="2400">
                <a:sym typeface="+mn-ea"/>
              </a:rPr>
              <a:t>。</a:t>
            </a:r>
            <a:endParaRPr lang="zh-CN" sz="2400">
              <a:sym typeface="+mn-ea"/>
            </a:endParaRPr>
          </a:p>
          <a:p>
            <a:r>
              <a:rPr lang="zh-CN" altLang="en-US" sz="2400">
                <a:sym typeface="+mn-ea"/>
              </a:rPr>
              <a:t>个数为</a:t>
            </a:r>
            <a:r>
              <a:rPr lang="en-US" altLang="zh-CN" sz="2400">
                <a:sym typeface="+mn-ea"/>
              </a:rPr>
              <a:t> </a:t>
            </a:r>
            <a:r>
              <a:rPr lang="en-US" altLang="zh-CN" sz="2400" b="1">
                <a:solidFill>
                  <a:srgbClr val="00B050"/>
                </a:solidFill>
                <a:sym typeface="+mn-ea"/>
              </a:rPr>
              <a:t>1 </a:t>
            </a:r>
            <a:r>
              <a:rPr lang="zh-CN" altLang="en-US" sz="2400">
                <a:sym typeface="+mn-ea"/>
              </a:rPr>
              <a:t>就说明集合中</a:t>
            </a:r>
            <a:r>
              <a:rPr lang="zh-CN" altLang="en-US" sz="2400" b="1">
                <a:solidFill>
                  <a:srgbClr val="00B050"/>
                </a:solidFill>
                <a:sym typeface="+mn-ea"/>
              </a:rPr>
              <a:t>存在</a:t>
            </a:r>
            <a:r>
              <a:rPr lang="zh-CN" altLang="en-US" sz="2400">
                <a:sym typeface="+mn-ea"/>
              </a:rPr>
              <a:t>该</a:t>
            </a:r>
            <a:r>
              <a:rPr lang="zh-CN" altLang="en-US" sz="2400">
                <a:sym typeface="+mn-ea"/>
              </a:rPr>
              <a:t>元素，删除成功。</a:t>
            </a:r>
            <a:endParaRPr lang="zh-CN" altLang="en-US" sz="2400"/>
          </a:p>
          <a:p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这里的“个数”和</a:t>
            </a:r>
            <a:r>
              <a:rPr lang="en-US" altLang="zh-CN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 count 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sym typeface="+mn-ea"/>
              </a:rPr>
              <a:t>的情况很像，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</a:rPr>
              <a:t>因为</a:t>
            </a:r>
            <a:r>
              <a:rPr lang="en-US" altLang="zh-CN" sz="2400">
                <a:solidFill>
                  <a:schemeClr val="accent5">
                    <a:lumMod val="75000"/>
                  </a:schemeClr>
                </a:solidFill>
              </a:rPr>
              <a:t> set 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</a:rPr>
              <a:t>中不会有重复的元素，所以</a:t>
            </a:r>
            <a:r>
              <a:rPr lang="en-US" altLang="zh-CN" sz="240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CN" sz="2400" b="1">
                <a:solidFill>
                  <a:schemeClr val="accent5">
                    <a:lumMod val="75000"/>
                  </a:schemeClr>
                </a:solidFill>
              </a:rPr>
              <a:t>erase </a:t>
            </a:r>
            <a:r>
              <a:rPr lang="zh-CN" altLang="en-US" sz="2400" b="1">
                <a:solidFill>
                  <a:schemeClr val="accent5">
                    <a:lumMod val="75000"/>
                  </a:schemeClr>
                </a:solidFill>
              </a:rPr>
              <a:t>只可能返回</a:t>
            </a:r>
            <a:r>
              <a:rPr lang="en-US" altLang="zh-CN" sz="2400" b="1">
                <a:solidFill>
                  <a:schemeClr val="accent5">
                    <a:lumMod val="75000"/>
                  </a:schemeClr>
                </a:solidFill>
              </a:rPr>
              <a:t> 0 </a:t>
            </a:r>
            <a:r>
              <a:rPr lang="zh-CN" altLang="en-US" sz="2400" b="1">
                <a:solidFill>
                  <a:schemeClr val="accent5">
                    <a:lumMod val="75000"/>
                  </a:schemeClr>
                </a:solidFill>
              </a:rPr>
              <a:t>或</a:t>
            </a:r>
            <a:r>
              <a:rPr lang="en-US" altLang="zh-CN" sz="2400" b="1">
                <a:solidFill>
                  <a:schemeClr val="accent5">
                    <a:lumMod val="75000"/>
                  </a:schemeClr>
                </a:solidFill>
              </a:rPr>
              <a:t> 1</a:t>
            </a:r>
            <a:r>
              <a:rPr lang="zh-CN" altLang="en-US" sz="2400">
                <a:solidFill>
                  <a:schemeClr val="accent5">
                    <a:lumMod val="75000"/>
                  </a:schemeClr>
                </a:solidFill>
              </a:rPr>
              <a:t>，表示是否删除成功。</a:t>
            </a:r>
            <a:endParaRPr lang="zh-CN" altLang="en-US" sz="2400">
              <a:solidFill>
                <a:schemeClr val="accent5">
                  <a:lumMod val="75000"/>
                </a:schemeClr>
              </a:solidFill>
            </a:endParaRPr>
          </a:p>
          <a:p>
            <a:endParaRPr lang="zh-CN" altLang="en-US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size_t erase(int const &amp;val);</a:t>
            </a:r>
            <a:endParaRPr lang="zh-CN" altLang="en-US" sz="2400"/>
          </a:p>
        </p:txBody>
      </p:sp>
      <p:pic>
        <p:nvPicPr>
          <p:cNvPr id="33" name="Content Placeholder 32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777355" y="2298700"/>
            <a:ext cx="5414645" cy="1969770"/>
          </a:xfrm>
          <a:prstGeom prst="rect">
            <a:avLst/>
          </a:prstGeom>
        </p:spPr>
      </p:pic>
      <p:pic>
        <p:nvPicPr>
          <p:cNvPr id="35" name="Content Placeholder 34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447915" y="5170805"/>
            <a:ext cx="3133725" cy="115252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从</a:t>
            </a:r>
            <a:r>
              <a:rPr lang="en-US" altLang="zh-CN"/>
              <a:t> set </a:t>
            </a:r>
            <a:r>
              <a:rPr lang="zh-CN" altLang="en-US"/>
              <a:t>中删除指定元素</a:t>
            </a:r>
            <a:endParaRPr lang="zh-CN" altLang="en-US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262255" y="1247775"/>
            <a:ext cx="6062980" cy="5373370"/>
          </a:xfrm>
        </p:spPr>
        <p:txBody>
          <a:bodyPr/>
          <a:p>
            <a:r>
              <a:rPr lang="en-US" sz="2400"/>
              <a:t>erase </a:t>
            </a:r>
            <a:r>
              <a:rPr lang="zh-CN" altLang="en-US" sz="2400"/>
              <a:t>还支持迭代器作为参数。</a:t>
            </a:r>
            <a:endParaRPr lang="en-US" sz="2400"/>
          </a:p>
          <a:p>
            <a:r>
              <a:rPr lang="en-US" sz="2400"/>
              <a:t>set.erase(it) </a:t>
            </a:r>
            <a:r>
              <a:rPr lang="zh-CN" altLang="en-US" sz="2400"/>
              <a:t>可以删除集合</a:t>
            </a:r>
            <a:r>
              <a:rPr lang="zh-CN" sz="2400"/>
              <a:t>位于</a:t>
            </a:r>
            <a:r>
              <a:rPr lang="en-US" altLang="zh-CN" sz="2400"/>
              <a:t> it </a:t>
            </a:r>
            <a:r>
              <a:rPr lang="zh-CN" altLang="en-US" sz="2400"/>
              <a:t>处的元素。用法举例：</a:t>
            </a:r>
            <a:endParaRPr lang="zh-CN" altLang="en-US" sz="2400"/>
          </a:p>
          <a:p>
            <a:r>
              <a:rPr lang="en-US" altLang="zh-CN" sz="2400" b="1">
                <a:solidFill>
                  <a:srgbClr val="0070C0"/>
                </a:solidFill>
              </a:rPr>
              <a:t>set.erase(set.find(x))</a:t>
            </a:r>
            <a:r>
              <a:rPr lang="en-US" altLang="zh-CN" sz="2400"/>
              <a:t> </a:t>
            </a:r>
            <a:r>
              <a:rPr lang="zh-CN" altLang="en-US" sz="2400"/>
              <a:t>会</a:t>
            </a:r>
            <a:r>
              <a:rPr lang="zh-CN" altLang="en-US" sz="2400" b="1"/>
              <a:t>删除集合中值为</a:t>
            </a:r>
            <a:r>
              <a:rPr lang="en-US" altLang="zh-CN" sz="2400" b="1"/>
              <a:t> x </a:t>
            </a:r>
            <a:r>
              <a:rPr lang="zh-CN" altLang="en-US" sz="2400" b="1"/>
              <a:t>的元素</a:t>
            </a:r>
            <a:r>
              <a:rPr lang="zh-CN" altLang="en-US" sz="2400"/>
              <a:t>，和</a:t>
            </a:r>
            <a:r>
              <a:rPr lang="en-US" altLang="zh-CN" sz="2400"/>
              <a:t> set.erase(x) </a:t>
            </a:r>
            <a:r>
              <a:rPr lang="zh-CN" altLang="en-US" sz="2400"/>
              <a:t>等价。</a:t>
            </a:r>
            <a:endParaRPr lang="zh-CN" altLang="en-US" sz="2400"/>
          </a:p>
          <a:p>
            <a:r>
              <a:rPr lang="en-US" altLang="zh-CN" sz="2400" b="1">
                <a:solidFill>
                  <a:srgbClr val="0070C0"/>
                </a:solidFill>
              </a:rPr>
              <a:t>set.erase(set.begin())</a:t>
            </a:r>
            <a:r>
              <a:rPr lang="en-US" altLang="zh-CN" sz="2400"/>
              <a:t> </a:t>
            </a:r>
            <a:r>
              <a:rPr lang="zh-CN" altLang="en-US" sz="2400"/>
              <a:t>会</a:t>
            </a:r>
            <a:r>
              <a:rPr lang="zh-CN" altLang="en-US" sz="2400" b="1"/>
              <a:t>删除集合中最小的元素</a:t>
            </a:r>
            <a:r>
              <a:rPr lang="zh-CN" altLang="en-US" sz="2400"/>
              <a:t>（因为</a:t>
            </a:r>
            <a:r>
              <a:rPr lang="en-US" altLang="zh-CN" sz="2400"/>
              <a:t> set </a:t>
            </a:r>
            <a:r>
              <a:rPr lang="zh-CN" altLang="en-US" sz="2400"/>
              <a:t>具有自动排序的特性，排在最前面的元素一定是最小的那个）</a:t>
            </a:r>
            <a:endParaRPr lang="zh-CN" altLang="en-US" sz="2400"/>
          </a:p>
          <a:p>
            <a:r>
              <a:rPr lang="en-US" altLang="zh-CN" sz="2400" b="1">
                <a:solidFill>
                  <a:srgbClr val="0070C0"/>
                </a:solidFill>
                <a:sym typeface="+mn-ea"/>
              </a:rPr>
              <a:t>set.erase(std::prev(set.end()))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sym typeface="+mn-ea"/>
              </a:rPr>
              <a:t>会</a:t>
            </a:r>
            <a:r>
              <a:rPr lang="zh-CN" altLang="en-US" sz="2400" b="1">
                <a:sym typeface="+mn-ea"/>
              </a:rPr>
              <a:t>删除集合中最大的元素</a:t>
            </a:r>
            <a:r>
              <a:rPr lang="zh-CN" altLang="en-US" sz="2400">
                <a:sym typeface="+mn-ea"/>
              </a:rPr>
              <a:t>（因为自动排序的特性，排在最后面的元素一定是最大的那个）</a:t>
            </a:r>
            <a:endParaRPr lang="zh-CN" altLang="en-US" sz="2400">
              <a:sym typeface="+mn-ea"/>
            </a:endParaRPr>
          </a:p>
          <a:p>
            <a:endParaRPr lang="zh-CN" altLang="en-US" sz="2400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erase(iterator pos);</a:t>
            </a:r>
            <a:endParaRPr lang="zh-CN" altLang="en-US" sz="2400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892290" y="4860925"/>
            <a:ext cx="3856355" cy="161036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90335" y="1546860"/>
            <a:ext cx="5602605" cy="298323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2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3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4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5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6690360" y="221742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6100445" y="1715770"/>
            <a:ext cx="11893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find(4)</a:t>
            </a:r>
            <a:endParaRPr lang="en-US" sz="280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07795" y="223774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17880" y="171577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46074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4" name="Text Box 13"/>
          <p:cNvSpPr txBox="1"/>
          <p:nvPr/>
        </p:nvSpPr>
        <p:spPr>
          <a:xfrm>
            <a:off x="7635875" y="1725930"/>
            <a:ext cx="19386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prev(end())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2477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23755" y="170561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增删改查</a:t>
            </a:r>
            <a:r>
              <a:rPr lang="zh-CN" altLang="en-US">
                <a:sym typeface="+mn-ea"/>
              </a:rPr>
              <a:t>操作</a:t>
            </a:r>
            <a:r>
              <a:rPr lang="zh-CN" altLang="en-US"/>
              <a:t>总结</a:t>
            </a:r>
            <a:endParaRPr lang="zh-CN" altLang="en-US"/>
          </a:p>
        </p:txBody>
      </p:sp>
      <p:graphicFrame>
        <p:nvGraphicFramePr>
          <p:cNvPr id="7" name="Content Placeholder 6"/>
          <p:cNvGraphicFramePr/>
          <p:nvPr>
            <p:ph idx="1"/>
          </p:nvPr>
        </p:nvGraphicFramePr>
        <p:xfrm>
          <a:off x="609600" y="1174750"/>
          <a:ext cx="1018794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8930"/>
                <a:gridCol w="858901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操作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实现方法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增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a.insert(x)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删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a.erase(x) </a:t>
                      </a:r>
                      <a:r>
                        <a:rPr lang="zh-CN" altLang="en-US" sz="1800">
                          <a:sym typeface="+mn-ea"/>
                        </a:rPr>
                        <a:t>或者</a:t>
                      </a:r>
                      <a:r>
                        <a:rPr lang="en-US" altLang="zh-CN"/>
                        <a:t> a.erase(a.find(x))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改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一旦插入就无法修改，只能先删再增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a.find(x) != a.end() </a:t>
                      </a:r>
                      <a:r>
                        <a:rPr lang="zh-CN" altLang="en-US"/>
                        <a:t>或者</a:t>
                      </a:r>
                      <a:r>
                        <a:rPr lang="en-US" altLang="zh-CN"/>
                        <a:t> a.count(x)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从</a:t>
            </a:r>
            <a:r>
              <a:rPr lang="en-US" altLang="zh-CN"/>
              <a:t> set </a:t>
            </a:r>
            <a:r>
              <a:rPr lang="zh-CN" altLang="en-US"/>
              <a:t>中删除指定范围的元素</a:t>
            </a:r>
            <a:endParaRPr lang="zh-CN" altLang="en-US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60020" y="1247775"/>
            <a:ext cx="6096000" cy="5373370"/>
          </a:xfrm>
        </p:spPr>
        <p:txBody>
          <a:bodyPr/>
          <a:p>
            <a:r>
              <a:rPr lang="en-US" sz="2400"/>
              <a:t>erase </a:t>
            </a:r>
            <a:r>
              <a:rPr lang="zh-CN" altLang="en-US" sz="2400"/>
              <a:t>还支持输入</a:t>
            </a:r>
            <a:r>
              <a:rPr lang="zh-CN" altLang="en-US" sz="2400" b="1"/>
              <a:t>两个</a:t>
            </a:r>
            <a:r>
              <a:rPr lang="zh-CN" altLang="en-US" sz="2400"/>
              <a:t>迭代器作为参数。</a:t>
            </a:r>
            <a:endParaRPr lang="en-US" sz="2400"/>
          </a:p>
          <a:p>
            <a:r>
              <a:rPr lang="en-US" sz="2400"/>
              <a:t>set.erase(beg, end) </a:t>
            </a:r>
            <a:r>
              <a:rPr lang="zh-CN" altLang="en-US" sz="2400"/>
              <a:t>可以删除集合中从</a:t>
            </a:r>
            <a:r>
              <a:rPr lang="en-US" altLang="zh-CN" sz="2400"/>
              <a:t> beg </a:t>
            </a:r>
            <a:r>
              <a:rPr lang="zh-CN" altLang="en-US" sz="2400"/>
              <a:t>到</a:t>
            </a:r>
            <a:r>
              <a:rPr lang="en-US" altLang="zh-CN" sz="2400"/>
              <a:t> end </a:t>
            </a:r>
            <a:r>
              <a:rPr lang="zh-CN" altLang="en-US" sz="2400"/>
              <a:t>之间的元素，</a:t>
            </a:r>
            <a:r>
              <a:rPr lang="zh-CN" altLang="en-US" sz="2400" u="sng"/>
              <a:t>包含</a:t>
            </a:r>
            <a:r>
              <a:rPr lang="en-US" altLang="zh-CN" sz="2400" u="sng"/>
              <a:t> beg</a:t>
            </a:r>
            <a:r>
              <a:rPr lang="zh-CN" altLang="en-US" sz="2400" u="sng"/>
              <a:t>，不包含</a:t>
            </a:r>
            <a:r>
              <a:rPr lang="en-US" altLang="zh-CN" sz="2400" u="sng"/>
              <a:t> end</a:t>
            </a:r>
            <a:r>
              <a:rPr lang="zh-CN" altLang="en-US" sz="2400"/>
              <a:t>。也就是说他是个</a:t>
            </a:r>
            <a:r>
              <a:rPr lang="zh-CN" altLang="en-US" sz="2400" b="1">
                <a:sym typeface="+mn-ea"/>
              </a:rPr>
              <a:t>前开后闭区间</a:t>
            </a:r>
            <a:r>
              <a:rPr lang="en-US" altLang="zh-CN" sz="2400" b="1"/>
              <a:t> [beg, end)</a:t>
            </a:r>
            <a:r>
              <a:rPr lang="zh-CN" altLang="en-US" sz="2400"/>
              <a:t>，毕竟这是标准库</a:t>
            </a:r>
            <a:r>
              <a:rPr lang="zh-CN" altLang="en-US" sz="2400"/>
              <a:t>一贯的作风。</a:t>
            </a:r>
            <a:endParaRPr lang="zh-CN" altLang="en-US" sz="2400"/>
          </a:p>
          <a:p>
            <a:r>
              <a:rPr lang="zh-CN" altLang="en-US" sz="2400"/>
              <a:t>注意：</a:t>
            </a:r>
            <a:r>
              <a:rPr lang="en-US" altLang="zh-CN" sz="2400"/>
              <a:t>beg </a:t>
            </a:r>
            <a:r>
              <a:rPr lang="zh-CN" altLang="en-US" sz="2400"/>
              <a:t>必须在</a:t>
            </a:r>
            <a:r>
              <a:rPr lang="en-US" altLang="zh-CN" sz="2400"/>
              <a:t> end </a:t>
            </a:r>
            <a:r>
              <a:rPr lang="zh-CN" altLang="en-US" sz="2400"/>
              <a:t>之前，否则崩溃。</a:t>
            </a:r>
            <a:endParaRPr lang="zh-CN" altLang="en-US" sz="2400"/>
          </a:p>
          <a:p>
            <a:r>
              <a:rPr lang="zh-CN" altLang="en-US" sz="2400"/>
              <a:t>用法举例：</a:t>
            </a:r>
            <a:r>
              <a:rPr lang="en-US" altLang="zh-CN" sz="2400"/>
              <a:t>a</a:t>
            </a:r>
            <a:r>
              <a:rPr lang="en-US" altLang="zh-CN" sz="2400"/>
              <a:t>.erase(a.find(2), a.find(4));</a:t>
            </a:r>
            <a:endParaRPr lang="en-US" altLang="zh-CN" sz="2400"/>
          </a:p>
          <a:p>
            <a:r>
              <a:rPr lang="zh-CN" altLang="en-US" sz="2400"/>
              <a:t>会</a:t>
            </a:r>
            <a:r>
              <a:rPr lang="zh-CN" altLang="en-US" sz="2400" b="1"/>
              <a:t>删除</a:t>
            </a:r>
            <a:r>
              <a:rPr lang="en-US" altLang="zh-CN" sz="2400" b="1"/>
              <a:t> set </a:t>
            </a:r>
            <a:r>
              <a:rPr lang="zh-CN" altLang="en-US" sz="2400" b="1"/>
              <a:t>中所有满足</a:t>
            </a:r>
            <a:r>
              <a:rPr lang="en-US" altLang="zh-CN" sz="2400" b="1"/>
              <a:t> </a:t>
            </a:r>
            <a:r>
              <a:rPr lang="en-US" altLang="zh-CN" sz="2400" b="1">
                <a:solidFill>
                  <a:srgbClr val="7030A0"/>
                </a:solidFill>
              </a:rPr>
              <a:t>2 ≤ x</a:t>
            </a:r>
            <a:r>
              <a:rPr lang="zh-CN" altLang="en-US" sz="2400" b="1">
                <a:solidFill>
                  <a:srgbClr val="7030A0"/>
                </a:solidFill>
              </a:rPr>
              <a:t>＜</a:t>
            </a:r>
            <a:r>
              <a:rPr lang="en-US" altLang="zh-CN" sz="2400" b="1">
                <a:solidFill>
                  <a:srgbClr val="7030A0"/>
                </a:solidFill>
              </a:rPr>
              <a:t>4</a:t>
            </a:r>
            <a:r>
              <a:rPr lang="en-US" altLang="zh-CN" sz="2400" b="1"/>
              <a:t> </a:t>
            </a:r>
            <a:r>
              <a:rPr lang="zh-CN" altLang="en-US" sz="2400" b="1"/>
              <a:t>的元素</a:t>
            </a:r>
            <a:r>
              <a:rPr lang="zh-CN" altLang="en-US" sz="2400"/>
              <a:t>（因为</a:t>
            </a:r>
            <a:r>
              <a:rPr lang="en-US" altLang="zh-CN" sz="2400"/>
              <a:t> set </a:t>
            </a:r>
            <a:r>
              <a:rPr lang="zh-CN" altLang="en-US" sz="2400"/>
              <a:t>有自动排序的特性，所有元素都从小到大连续排列，所以删除</a:t>
            </a:r>
            <a:r>
              <a:rPr lang="en-US" altLang="zh-CN" sz="2400"/>
              <a:t> 2 </a:t>
            </a:r>
            <a:r>
              <a:rPr lang="zh-CN" altLang="en-US" sz="2400"/>
              <a:t>迭代器和</a:t>
            </a:r>
            <a:r>
              <a:rPr lang="en-US" altLang="zh-CN" sz="2400"/>
              <a:t> 4 </a:t>
            </a:r>
            <a:r>
              <a:rPr lang="zh-CN" altLang="en-US" sz="2400"/>
              <a:t>迭代器之间的元素其实就是删除</a:t>
            </a:r>
            <a:r>
              <a:rPr lang="en-US" altLang="zh-CN" sz="2400"/>
              <a:t> </a:t>
            </a:r>
            <a:r>
              <a:rPr lang="en-US" altLang="zh-CN" sz="2400">
                <a:sym typeface="+mn-ea"/>
              </a:rPr>
              <a:t>2 ≤ x</a:t>
            </a:r>
            <a:r>
              <a:rPr lang="zh-CN" altLang="en-US" sz="2400">
                <a:sym typeface="+mn-ea"/>
              </a:rPr>
              <a:t>＜</a:t>
            </a:r>
            <a:r>
              <a:rPr lang="en-US" altLang="zh-CN" sz="2400">
                <a:sym typeface="+mn-ea"/>
              </a:rPr>
              <a:t>4 </a:t>
            </a:r>
            <a:r>
              <a:rPr lang="zh-CN" altLang="en-US" sz="2400"/>
              <a:t>的元素）</a:t>
            </a:r>
            <a:endParaRPr lang="zh-CN" altLang="en-US" sz="2400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erase(iterator first, iterator last);</a:t>
            </a:r>
            <a:endParaRPr lang="zh-CN" altLang="en-US" sz="2400"/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85535" y="2145665"/>
            <a:ext cx="6006465" cy="1724660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379845" y="5074920"/>
            <a:ext cx="5372100" cy="8547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的排序：</a:t>
            </a:r>
            <a:r>
              <a:rPr lang="en-US" altLang="zh-CN"/>
              <a:t>string </a:t>
            </a:r>
            <a:r>
              <a:rPr lang="zh-CN" altLang="en-US"/>
              <a:t>会按</a:t>
            </a:r>
            <a:r>
              <a:rPr lang="zh-CN" altLang="en-US">
                <a:sym typeface="+mn-ea"/>
              </a:rPr>
              <a:t>“</a:t>
            </a:r>
            <a:r>
              <a:rPr lang="zh-CN" altLang="en-US"/>
              <a:t>字典序”来排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635" y="773430"/>
            <a:ext cx="6324600" cy="5730875"/>
          </a:xfrm>
        </p:spPr>
        <p:txBody>
          <a:bodyPr/>
          <a:p>
            <a:r>
              <a:rPr lang="en-US"/>
              <a:t>set </a:t>
            </a:r>
            <a:r>
              <a:rPr lang="zh-CN" altLang="en-US"/>
              <a:t>会从小到大排序，对</a:t>
            </a:r>
            <a:r>
              <a:rPr lang="en-US" altLang="zh-CN"/>
              <a:t> int </a:t>
            </a:r>
            <a:r>
              <a:rPr lang="zh-CN" altLang="en-US"/>
              <a:t>来说就是数值的大小比较。那么对字符串类型</a:t>
            </a:r>
            <a:r>
              <a:rPr lang="en-US" altLang="zh-CN"/>
              <a:t> string </a:t>
            </a:r>
            <a:r>
              <a:rPr lang="zh-CN" altLang="en-US"/>
              <a:t>要怎么排序呢？</a:t>
            </a:r>
            <a:endParaRPr lang="zh-CN" altLang="en-US"/>
          </a:p>
          <a:p>
            <a:r>
              <a:rPr lang="zh-CN" altLang="en-US"/>
              <a:t>其实</a:t>
            </a:r>
            <a:r>
              <a:rPr lang="en-US" altLang="zh-CN"/>
              <a:t> string </a:t>
            </a:r>
            <a:r>
              <a:rPr lang="zh-CN" altLang="en-US"/>
              <a:t>类定义了运算符重载</a:t>
            </a:r>
            <a:r>
              <a:rPr lang="en-US" altLang="zh-CN"/>
              <a:t> &lt;</a:t>
            </a:r>
            <a:r>
              <a:rPr lang="zh-CN" altLang="en-US"/>
              <a:t>，他会按</a:t>
            </a:r>
            <a:r>
              <a:rPr lang="zh-CN" altLang="en-US" b="1"/>
              <a:t>字典序</a:t>
            </a:r>
            <a:r>
              <a:rPr lang="zh-CN" altLang="en-US"/>
              <a:t>比较两个字符串。所谓字典序就是优先比较两者第一个字符（按</a:t>
            </a:r>
            <a:r>
              <a:rPr lang="en-US" altLang="zh-CN"/>
              <a:t> ASCII </a:t>
            </a:r>
            <a:r>
              <a:rPr lang="zh-CN" altLang="en-US"/>
              <a:t>码比较），如果相等则继续比较下一个，不相等则直接以这个比较的结果返回。如果比到末尾都相等且字符串长度一样，则视为相等。</a:t>
            </a:r>
            <a:endParaRPr lang="zh-CN" altLang="en-US"/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51880" y="2416175"/>
            <a:ext cx="6040120" cy="956310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448425" y="3888105"/>
            <a:ext cx="5275580" cy="939800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7063105" y="5492115"/>
            <a:ext cx="46609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警告：千万别用</a:t>
            </a:r>
            <a:r>
              <a:rPr lang="en-US" altLang="zh-CN">
                <a:sym typeface="+mn-ea"/>
              </a:rPr>
              <a:t> set&lt;char *&gt; </a:t>
            </a:r>
            <a:r>
              <a:rPr lang="zh-CN" altLang="en-US">
                <a:sym typeface="+mn-ea"/>
              </a:rPr>
              <a:t>做字符串集合。这样只会按字符串指针的地址去判断相等，而不是所指向字符串的内容。</a:t>
            </a:r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FE4444"/>
                              </a:gs>
                              <a:gs pos="100000">
                                <a:srgbClr val="832B2B"/>
                              </a:gs>
                            </a:gsLst>
                            <a:lin scaled="0"/>
                          </a:gradFill>
                        </a:rPr>
                        <a:t>2</a:t>
                      </a:r>
                      <a:endParaRPr lang="en-US" sz="6000">
                        <a:gradFill>
                          <a:gsLst>
                            <a:gs pos="0">
                              <a:srgbClr val="FE4444"/>
                            </a:gs>
                            <a:gs pos="100000">
                              <a:srgbClr val="832B2B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FE4444"/>
                              </a:gs>
                              <a:gs pos="100000">
                                <a:srgbClr val="832B2B"/>
                              </a:gs>
                            </a:gsLst>
                            <a:lin scaled="0"/>
                          </a:gradFill>
                        </a:rPr>
                        <a:t>3</a:t>
                      </a:r>
                      <a:endParaRPr lang="en-US" sz="6000">
                        <a:gradFill>
                          <a:gsLst>
                            <a:gs pos="0">
                              <a:srgbClr val="FE4444"/>
                            </a:gs>
                            <a:gs pos="100000">
                              <a:srgbClr val="832B2B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4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5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7604125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7014210" y="1725930"/>
            <a:ext cx="12680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find(4)</a:t>
            </a:r>
            <a:endParaRPr lang="en-US" sz="2800" b="1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27330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1683385" y="170561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1220450" y="224790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10719435" y="172593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>
            <a:off x="4062095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3472180" y="1725930"/>
            <a:ext cx="12680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find(2)</a:t>
            </a:r>
            <a:endParaRPr lang="en-US" sz="2800" b="1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FE4444"/>
                              </a:gs>
                              <a:gs pos="100000">
                                <a:srgbClr val="832B2B"/>
                              </a:gs>
                            </a:gsLst>
                            <a:lin scaled="0"/>
                          </a:gradFill>
                        </a:rPr>
                        <a:t>2</a:t>
                      </a:r>
                      <a:endParaRPr lang="en-US" sz="6000">
                        <a:gradFill>
                          <a:gsLst>
                            <a:gs pos="0">
                              <a:srgbClr val="FE4444"/>
                            </a:gs>
                            <a:gs pos="100000">
                              <a:srgbClr val="832B2B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FE4444"/>
                              </a:gs>
                              <a:gs pos="100000">
                                <a:srgbClr val="832B2B"/>
                              </a:gs>
                            </a:gsLst>
                            <a:lin scaled="0"/>
                          </a:gradFill>
                        </a:rPr>
                        <a:t>3</a:t>
                      </a:r>
                      <a:endParaRPr lang="en-US" sz="6000">
                        <a:gradFill>
                          <a:gsLst>
                            <a:gs pos="0">
                              <a:srgbClr val="FE4444"/>
                            </a:gs>
                            <a:gs pos="100000">
                              <a:srgbClr val="832B2B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4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5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6694805" y="221742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6104890" y="1715770"/>
            <a:ext cx="12680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find(4)</a:t>
            </a:r>
            <a:endParaRPr lang="en-US" sz="2800" b="1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24940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35025" y="168529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1969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18675" y="170561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>
            <a:off x="3173095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2583180" y="1705610"/>
            <a:ext cx="12680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find(2)</a:t>
            </a:r>
            <a:endParaRPr lang="en-US" sz="2800" b="1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179445" y="2656840"/>
            <a:ext cx="3495040" cy="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从</a:t>
            </a:r>
            <a:r>
              <a:rPr lang="en-US" altLang="zh-CN"/>
              <a:t> set </a:t>
            </a:r>
            <a:r>
              <a:rPr lang="zh-CN" altLang="en-US"/>
              <a:t>中删除指定范围的元素（错误）</a:t>
            </a:r>
            <a:endParaRPr lang="en-US" altLang="zh-CN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0" y="1247775"/>
            <a:ext cx="6185535" cy="5373370"/>
          </a:xfrm>
        </p:spPr>
        <p:txBody>
          <a:bodyPr/>
          <a:p>
            <a:r>
              <a:rPr lang="zh-CN" altLang="en-US" sz="2400">
                <a:sym typeface="+mn-ea"/>
              </a:rPr>
              <a:t>刚刚说的：</a:t>
            </a:r>
            <a:r>
              <a:rPr lang="en-US" altLang="zh-CN" sz="2400">
                <a:sym typeface="+mn-ea"/>
              </a:rPr>
              <a:t>a.erase(a.find(2), a.find(4));</a:t>
            </a:r>
            <a:endParaRPr lang="en-US" altLang="zh-CN" sz="2400">
              <a:sym typeface="+mn-ea"/>
            </a:endParaRPr>
          </a:p>
          <a:p>
            <a:r>
              <a:rPr lang="zh-CN" altLang="en-US" sz="2400">
                <a:sym typeface="+mn-ea"/>
              </a:rPr>
              <a:t>这种写法有一个很大的问题：如果集合中没有</a:t>
            </a:r>
            <a:r>
              <a:rPr lang="en-US" altLang="zh-CN" sz="2400">
                <a:sym typeface="+mn-ea"/>
              </a:rPr>
              <a:t> 2 </a:t>
            </a:r>
            <a:r>
              <a:rPr lang="zh-CN" altLang="en-US" sz="2400">
                <a:sym typeface="+mn-ea"/>
              </a:rPr>
              <a:t>怎么办？那么</a:t>
            </a:r>
            <a:r>
              <a:rPr lang="en-US" altLang="zh-CN" sz="2400">
                <a:sym typeface="+mn-ea"/>
              </a:rPr>
              <a:t> find(2) </a:t>
            </a:r>
            <a:r>
              <a:rPr lang="zh-CN" altLang="en-US" sz="2400">
                <a:sym typeface="+mn-ea"/>
              </a:rPr>
              <a:t>因为找不到就会返回</a:t>
            </a:r>
            <a:r>
              <a:rPr lang="en-US" altLang="zh-CN" sz="2400">
                <a:sym typeface="+mn-ea"/>
              </a:rPr>
              <a:t> end()</a:t>
            </a:r>
            <a:r>
              <a:rPr lang="zh-CN" altLang="en-US" sz="2400">
                <a:sym typeface="+mn-ea"/>
              </a:rPr>
              <a:t>，而</a:t>
            </a:r>
            <a:r>
              <a:rPr lang="en-US" altLang="zh-CN" sz="2400">
                <a:sym typeface="+mn-ea"/>
              </a:rPr>
              <a:t> find(4) </a:t>
            </a:r>
            <a:r>
              <a:rPr lang="zh-CN" altLang="en-US" sz="2400">
                <a:sym typeface="+mn-ea"/>
              </a:rPr>
              <a:t>成功找到返回了指向</a:t>
            </a:r>
            <a:r>
              <a:rPr lang="en-US" altLang="zh-CN" sz="2400">
                <a:sym typeface="+mn-ea"/>
              </a:rPr>
              <a:t> 4 </a:t>
            </a:r>
            <a:r>
              <a:rPr lang="zh-CN" altLang="en-US" sz="2400">
                <a:sym typeface="+mn-ea"/>
              </a:rPr>
              <a:t>的迭代器。这样一来</a:t>
            </a:r>
            <a:r>
              <a:rPr lang="en-US" altLang="zh-CN" sz="2400">
                <a:sym typeface="+mn-ea"/>
              </a:rPr>
              <a:t> find(2) </a:t>
            </a:r>
            <a:r>
              <a:rPr lang="zh-CN" altLang="en-US" sz="2400">
                <a:sym typeface="+mn-ea"/>
              </a:rPr>
              <a:t>的迭代器也就是</a:t>
            </a:r>
            <a:r>
              <a:rPr lang="en-US" altLang="zh-CN" sz="2400">
                <a:sym typeface="+mn-ea"/>
              </a:rPr>
              <a:t> end() </a:t>
            </a:r>
            <a:r>
              <a:rPr lang="zh-CN" altLang="en-US" sz="2400">
                <a:sym typeface="+mn-ea"/>
              </a:rPr>
              <a:t>其实在</a:t>
            </a:r>
            <a:r>
              <a:rPr lang="en-US" altLang="zh-CN" sz="2400">
                <a:sym typeface="+mn-ea"/>
              </a:rPr>
              <a:t> find(4) </a:t>
            </a:r>
            <a:r>
              <a:rPr lang="zh-CN" altLang="en-US" sz="2400">
                <a:sym typeface="+mn-ea"/>
              </a:rPr>
              <a:t>之后，违背了刚刚说的“</a:t>
            </a:r>
            <a:r>
              <a:rPr lang="en-US" altLang="zh-CN" sz="2400">
                <a:sym typeface="+mn-ea"/>
              </a:rPr>
              <a:t>beg </a:t>
            </a:r>
            <a:r>
              <a:rPr lang="zh-CN" altLang="en-US" sz="2400">
                <a:sym typeface="+mn-ea"/>
              </a:rPr>
              <a:t>必须在</a:t>
            </a:r>
            <a:r>
              <a:rPr lang="en-US" altLang="zh-CN" sz="2400">
                <a:sym typeface="+mn-ea"/>
              </a:rPr>
              <a:t> end </a:t>
            </a:r>
            <a:r>
              <a:rPr lang="zh-CN" altLang="en-US" sz="2400">
                <a:sym typeface="+mn-ea"/>
              </a:rPr>
              <a:t>之前”这一规则，会导致</a:t>
            </a:r>
            <a:r>
              <a:rPr lang="zh-CN" altLang="en-US" sz="2400" b="1">
                <a:solidFill>
                  <a:srgbClr val="C00000"/>
                </a:solidFill>
                <a:sym typeface="+mn-ea"/>
              </a:rPr>
              <a:t>标准库崩溃</a:t>
            </a:r>
            <a:r>
              <a:rPr lang="zh-CN" altLang="en-US" sz="2400">
                <a:sym typeface="+mn-ea"/>
              </a:rPr>
              <a:t>！</a:t>
            </a:r>
            <a:endParaRPr lang="zh-CN" altLang="en-US" sz="2400"/>
          </a:p>
          <a:p>
            <a:r>
              <a:rPr lang="en-US" altLang="zh-CN" sz="2400">
                <a:sym typeface="+mn-ea"/>
              </a:rPr>
              <a:t>a.erase(a.find(2), a.find(4));</a:t>
            </a:r>
            <a:endParaRPr lang="en-US" altLang="zh-CN" sz="2400"/>
          </a:p>
          <a:p>
            <a:r>
              <a:rPr lang="zh-CN" altLang="en-US" sz="2400"/>
              <a:t>会</a:t>
            </a:r>
            <a:r>
              <a:rPr lang="zh-CN" altLang="en-US" sz="2400" b="1"/>
              <a:t>删除</a:t>
            </a:r>
            <a:r>
              <a:rPr lang="en-US" altLang="zh-CN" sz="2400" b="1"/>
              <a:t> set </a:t>
            </a:r>
            <a:r>
              <a:rPr lang="zh-CN" altLang="en-US" sz="2400" b="1"/>
              <a:t>中所有满足</a:t>
            </a:r>
            <a:r>
              <a:rPr lang="en-US" altLang="zh-CN" sz="2400" b="1"/>
              <a:t> </a:t>
            </a:r>
            <a:r>
              <a:rPr lang="en-US" altLang="zh-CN" sz="2400" b="1">
                <a:solidFill>
                  <a:srgbClr val="7030A0"/>
                </a:solidFill>
              </a:rPr>
              <a:t>2 ≤ x</a:t>
            </a:r>
            <a:r>
              <a:rPr lang="zh-CN" altLang="en-US" sz="2400" b="1">
                <a:solidFill>
                  <a:srgbClr val="7030A0"/>
                </a:solidFill>
              </a:rPr>
              <a:t>＜</a:t>
            </a:r>
            <a:r>
              <a:rPr lang="en-US" altLang="zh-CN" sz="2400" b="1">
                <a:solidFill>
                  <a:srgbClr val="7030A0"/>
                </a:solidFill>
              </a:rPr>
              <a:t>4</a:t>
            </a:r>
            <a:r>
              <a:rPr lang="en-US" altLang="zh-CN" sz="2400" b="1"/>
              <a:t> </a:t>
            </a:r>
            <a:r>
              <a:rPr lang="zh-CN" altLang="en-US" sz="2400" b="1"/>
              <a:t>的元素</a:t>
            </a:r>
            <a:endParaRPr lang="zh-CN" altLang="en-US" sz="2400" b="1"/>
          </a:p>
          <a:p>
            <a:r>
              <a:rPr lang="zh-CN" altLang="en-US" sz="2400" b="1">
                <a:solidFill>
                  <a:srgbClr val="C00000"/>
                </a:solidFill>
              </a:rPr>
              <a:t>前提是</a:t>
            </a:r>
            <a:r>
              <a:rPr lang="en-US" altLang="zh-CN" sz="2400" b="1">
                <a:solidFill>
                  <a:srgbClr val="C00000"/>
                </a:solidFill>
              </a:rPr>
              <a:t> 2 </a:t>
            </a:r>
            <a:r>
              <a:rPr lang="zh-CN" altLang="en-US" sz="2400" b="1">
                <a:solidFill>
                  <a:srgbClr val="C00000"/>
                </a:solidFill>
              </a:rPr>
              <a:t>和</a:t>
            </a:r>
            <a:r>
              <a:rPr lang="en-US" altLang="zh-CN" sz="2400" b="1">
                <a:solidFill>
                  <a:srgbClr val="C00000"/>
                </a:solidFill>
              </a:rPr>
              <a:t> 4 </a:t>
            </a:r>
            <a:r>
              <a:rPr lang="zh-CN" altLang="en-US" sz="2400" b="1">
                <a:solidFill>
                  <a:srgbClr val="C00000"/>
                </a:solidFill>
              </a:rPr>
              <a:t>这两个元素在集合中存在！</a:t>
            </a:r>
            <a:endParaRPr lang="zh-CN" altLang="en-US" sz="2400" b="1">
              <a:solidFill>
                <a:srgbClr val="C00000"/>
              </a:solidFill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find(int const &amp;val) const;</a:t>
            </a:r>
            <a:endParaRPr 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erase(iterator first, iterator last);</a:t>
            </a:r>
            <a:endParaRPr lang="zh-CN" altLang="en-US" sz="2400"/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497955" y="5220335"/>
            <a:ext cx="5034280" cy="1054100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7270" y="2302510"/>
            <a:ext cx="6094730" cy="1800225"/>
          </a:xfrm>
          <a:prstGeom prst="rect">
            <a:avLst/>
          </a:prstGeom>
        </p:spPr>
      </p:pic>
      <p:cxnSp>
        <p:nvCxnSpPr>
          <p:cNvPr id="2" name="Straight Connector 1"/>
          <p:cNvCxnSpPr/>
          <p:nvPr/>
        </p:nvCxnSpPr>
        <p:spPr>
          <a:xfrm>
            <a:off x="8338185" y="2682240"/>
            <a:ext cx="2554605" cy="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0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3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B6E38"/>
                              </a:gs>
                            </a:gsLst>
                            <a:lin scaled="0"/>
                          </a:gradFill>
                        </a:rPr>
                        <a:t>4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B6E38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B6E38"/>
                              </a:gs>
                            </a:gsLst>
                            <a:lin scaled="0"/>
                          </a:gradFill>
                        </a:rPr>
                        <a:t>5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B6E38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671830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6128385" y="1725930"/>
            <a:ext cx="12680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find(4)</a:t>
            </a:r>
            <a:endParaRPr lang="en-US" sz="2800" b="1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07795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17880" y="170561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22865" y="224790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21850" y="172593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>
            <a:off x="10213340" y="63500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9603105" y="133350"/>
            <a:ext cx="12680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find(2)</a:t>
            </a:r>
            <a:endParaRPr lang="en-US" sz="2800" b="1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6756400" y="2656840"/>
            <a:ext cx="3423285" cy="1016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 w="med" len="med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lower_bound </a:t>
            </a:r>
            <a:r>
              <a:rPr lang="zh-CN" altLang="en-US"/>
              <a:t>和</a:t>
            </a:r>
            <a:r>
              <a:rPr lang="en-US" altLang="zh-CN"/>
              <a:t> upper_bound 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0" y="951230"/>
            <a:ext cx="6818630" cy="5373370"/>
          </a:xfrm>
        </p:spPr>
        <p:txBody>
          <a:bodyPr/>
          <a:p>
            <a:r>
              <a:rPr lang="en-US" altLang="zh-CN" sz="2400"/>
              <a:t>find(x) </a:t>
            </a:r>
            <a:r>
              <a:rPr lang="zh-CN" altLang="en-US" sz="2400"/>
              <a:t>是找第一个</a:t>
            </a:r>
            <a:r>
              <a:rPr lang="zh-CN" altLang="en-US" sz="2400" b="1"/>
              <a:t>等于</a:t>
            </a:r>
            <a:r>
              <a:rPr lang="en-US" altLang="zh-CN" sz="2400" b="1"/>
              <a:t> x </a:t>
            </a:r>
            <a:r>
              <a:rPr lang="zh-CN" altLang="en-US" sz="2400"/>
              <a:t>的元素</a:t>
            </a:r>
            <a:r>
              <a:rPr lang="zh-CN" sz="2400"/>
              <a:t>。</a:t>
            </a:r>
            <a:endParaRPr lang="zh-CN" altLang="en-US" sz="2400"/>
          </a:p>
          <a:p>
            <a:r>
              <a:rPr lang="en-US" altLang="zh-CN" sz="2400">
                <a:sym typeface="+mn-ea"/>
              </a:rPr>
              <a:t>lower_bound(x) </a:t>
            </a:r>
            <a:r>
              <a:rPr lang="zh-CN" altLang="en-US" sz="2400">
                <a:sym typeface="+mn-ea"/>
              </a:rPr>
              <a:t>找第一个</a:t>
            </a:r>
            <a:r>
              <a:rPr lang="zh-CN" altLang="en-US" sz="2400" b="1">
                <a:sym typeface="+mn-ea"/>
              </a:rPr>
              <a:t>大于等于</a:t>
            </a:r>
            <a:r>
              <a:rPr lang="en-US" altLang="zh-CN" sz="2400" b="1">
                <a:sym typeface="+mn-ea"/>
              </a:rPr>
              <a:t> x </a:t>
            </a:r>
            <a:r>
              <a:rPr lang="zh-CN" altLang="en-US" sz="2400">
                <a:sym typeface="+mn-ea"/>
              </a:rPr>
              <a:t>的元素。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upper_bound(x) </a:t>
            </a:r>
            <a:r>
              <a:rPr lang="zh-CN" altLang="en-US" sz="2400">
                <a:sym typeface="+mn-ea"/>
              </a:rPr>
              <a:t>找第一个</a:t>
            </a:r>
            <a:r>
              <a:rPr lang="zh-CN" altLang="en-US" sz="2400" b="1">
                <a:sym typeface="+mn-ea"/>
              </a:rPr>
              <a:t>大于</a:t>
            </a:r>
            <a:r>
              <a:rPr lang="en-US" altLang="zh-CN" sz="2400" b="1">
                <a:sym typeface="+mn-ea"/>
              </a:rPr>
              <a:t> x </a:t>
            </a:r>
            <a:r>
              <a:rPr lang="zh-CN" altLang="en-US" sz="2400">
                <a:sym typeface="+mn-ea"/>
              </a:rPr>
              <a:t>的元素。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他们找不到时都会返回</a:t>
            </a:r>
            <a:r>
              <a:rPr lang="en-US" altLang="zh-CN" sz="2400">
                <a:sym typeface="+mn-ea"/>
              </a:rPr>
              <a:t> end()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find </a:t>
            </a:r>
            <a:r>
              <a:rPr lang="zh-CN" altLang="en-US" sz="2400">
                <a:sym typeface="+mn-ea"/>
              </a:rPr>
              <a:t>的条件更加严格（必须相等才算找到），</a:t>
            </a:r>
            <a:r>
              <a:rPr lang="en-US" altLang="zh-CN" sz="2400">
                <a:sym typeface="+mn-ea"/>
              </a:rPr>
              <a:t>lower_bound </a:t>
            </a:r>
            <a:r>
              <a:rPr lang="zh-CN" altLang="en-US" sz="2400">
                <a:sym typeface="+mn-ea"/>
              </a:rPr>
              <a:t>和</a:t>
            </a:r>
            <a:r>
              <a:rPr lang="en-US" altLang="zh-CN" sz="2400">
                <a:sym typeface="+mn-ea"/>
              </a:rPr>
              <a:t> upper_bound </a:t>
            </a:r>
            <a:r>
              <a:rPr lang="zh-CN" altLang="en-US" sz="2400">
                <a:sym typeface="+mn-ea"/>
              </a:rPr>
              <a:t>就比较宽松。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所以如果集合中</a:t>
            </a:r>
            <a:r>
              <a:rPr lang="zh-CN" altLang="en-US" sz="2400" b="1">
                <a:sym typeface="+mn-ea"/>
              </a:rPr>
              <a:t>没有</a:t>
            </a:r>
            <a:r>
              <a:rPr lang="en-US" altLang="zh-CN" sz="2400" b="1">
                <a:sym typeface="+mn-ea"/>
              </a:rPr>
              <a:t> 2</a:t>
            </a:r>
            <a:r>
              <a:rPr lang="zh-CN" altLang="en-US" sz="2400">
                <a:sym typeface="+mn-ea"/>
              </a:rPr>
              <a:t>：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lower_bound(2) </a:t>
            </a:r>
            <a:r>
              <a:rPr lang="zh-CN" altLang="en-US" sz="2400">
                <a:sym typeface="+mn-ea"/>
              </a:rPr>
              <a:t>会返回</a:t>
            </a:r>
            <a:r>
              <a:rPr lang="zh-CN" altLang="en-US" sz="2400">
                <a:solidFill>
                  <a:srgbClr val="0070C0"/>
                </a:solidFill>
                <a:sym typeface="+mn-ea"/>
              </a:rPr>
              <a:t>指向</a:t>
            </a:r>
            <a:r>
              <a:rPr lang="en-US" altLang="zh-CN" sz="2400">
                <a:solidFill>
                  <a:srgbClr val="0070C0"/>
                </a:solidFill>
                <a:sym typeface="+mn-ea"/>
              </a:rPr>
              <a:t> 3 </a:t>
            </a:r>
            <a:r>
              <a:rPr lang="zh-CN" altLang="en-US" sz="2400">
                <a:solidFill>
                  <a:srgbClr val="0070C0"/>
                </a:solidFill>
                <a:sym typeface="+mn-ea"/>
              </a:rPr>
              <a:t>的迭代器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upper_bound(2) </a:t>
            </a:r>
            <a:r>
              <a:rPr lang="zh-CN" altLang="en-US" sz="2400">
                <a:sym typeface="+mn-ea"/>
              </a:rPr>
              <a:t>也会返回</a:t>
            </a:r>
            <a:r>
              <a:rPr lang="zh-CN" altLang="en-US" sz="2400">
                <a:solidFill>
                  <a:srgbClr val="0070C0"/>
                </a:solidFill>
                <a:sym typeface="+mn-ea"/>
              </a:rPr>
              <a:t>指向</a:t>
            </a:r>
            <a:r>
              <a:rPr lang="en-US" altLang="zh-CN" sz="2400">
                <a:solidFill>
                  <a:srgbClr val="0070C0"/>
                </a:solidFill>
                <a:sym typeface="+mn-ea"/>
              </a:rPr>
              <a:t> 3 </a:t>
            </a:r>
            <a:r>
              <a:rPr lang="zh-CN" altLang="en-US" sz="2400">
                <a:solidFill>
                  <a:srgbClr val="0070C0"/>
                </a:solidFill>
                <a:sym typeface="+mn-ea"/>
              </a:rPr>
              <a:t>的迭代器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find(2) </a:t>
            </a:r>
            <a:r>
              <a:rPr lang="zh-CN" altLang="en-US" sz="2400">
                <a:sym typeface="+mn-ea"/>
              </a:rPr>
              <a:t>会直呼“找不到”然后</a:t>
            </a:r>
            <a:r>
              <a:rPr lang="zh-CN" altLang="en-US" sz="2400">
                <a:solidFill>
                  <a:srgbClr val="C00000"/>
                </a:solidFill>
                <a:sym typeface="+mn-ea"/>
              </a:rPr>
              <a:t>返回</a:t>
            </a:r>
            <a:r>
              <a:rPr lang="en-US" altLang="zh-CN" sz="2400">
                <a:solidFill>
                  <a:srgbClr val="C00000"/>
                </a:solidFill>
                <a:sym typeface="+mn-ea"/>
              </a:rPr>
              <a:t> end()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sym typeface="+mn-ea"/>
              </a:rPr>
              <a:t>了。</a:t>
            </a:r>
            <a:endParaRPr lang="zh-CN" alt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find(int const &amp;val) const;</a:t>
            </a:r>
            <a:endParaRPr lang="zh-CN" altLang="en-US" sz="2400" b="1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lower_bound(int const &amp;val) const;</a:t>
            </a:r>
            <a:endParaRPr 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upper_bound(int const &amp;val) const;</a:t>
            </a:r>
            <a:endParaRPr 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pPr marL="0" indent="0">
              <a:buNone/>
            </a:pPr>
            <a:endParaRPr lang="en-US" altLang="zh-CN" sz="2400"/>
          </a:p>
        </p:txBody>
      </p:sp>
      <p:pic>
        <p:nvPicPr>
          <p:cNvPr id="3" name="Content Placeholder 2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548120" y="2387600"/>
            <a:ext cx="5643880" cy="191008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152005" y="4745990"/>
            <a:ext cx="4276725" cy="169672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0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6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6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4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5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4912360" y="73533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3482975" y="213360"/>
            <a:ext cx="28873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upper_bound(2)</a:t>
            </a:r>
            <a:endParaRPr lang="en-US" sz="2800" b="1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24940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35025" y="168529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1969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18675" y="170561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>
            <a:off x="4921885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3482975" y="1705610"/>
            <a:ext cx="28289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lower_bound(2)</a:t>
            </a:r>
            <a:endParaRPr lang="en-US" sz="2800" b="1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lower_bound </a:t>
            </a:r>
            <a:r>
              <a:rPr lang="zh-CN" altLang="en-US"/>
              <a:t>和</a:t>
            </a:r>
            <a:r>
              <a:rPr lang="en-US" altLang="zh-CN"/>
              <a:t> upper_bound 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0" y="951230"/>
            <a:ext cx="6818630" cy="5373370"/>
          </a:xfrm>
        </p:spPr>
        <p:txBody>
          <a:bodyPr/>
          <a:p>
            <a:r>
              <a:rPr lang="en-US" altLang="zh-CN" sz="2400"/>
              <a:t>find(x) </a:t>
            </a:r>
            <a:r>
              <a:rPr lang="zh-CN" altLang="en-US" sz="2400"/>
              <a:t>是找第一个</a:t>
            </a:r>
            <a:r>
              <a:rPr lang="zh-CN" altLang="en-US" sz="2400" b="1"/>
              <a:t>等于</a:t>
            </a:r>
            <a:r>
              <a:rPr lang="en-US" altLang="zh-CN" sz="2400" b="1"/>
              <a:t> x </a:t>
            </a:r>
            <a:r>
              <a:rPr lang="zh-CN" altLang="en-US" sz="2400"/>
              <a:t>的元素</a:t>
            </a:r>
            <a:r>
              <a:rPr lang="zh-CN" sz="2400"/>
              <a:t>。</a:t>
            </a:r>
            <a:endParaRPr lang="zh-CN" altLang="en-US" sz="2400"/>
          </a:p>
          <a:p>
            <a:r>
              <a:rPr lang="en-US" altLang="zh-CN" sz="2400">
                <a:sym typeface="+mn-ea"/>
              </a:rPr>
              <a:t>lower_bound(x) </a:t>
            </a:r>
            <a:r>
              <a:rPr lang="zh-CN" altLang="en-US" sz="2400">
                <a:sym typeface="+mn-ea"/>
              </a:rPr>
              <a:t>找第一个</a:t>
            </a:r>
            <a:r>
              <a:rPr lang="zh-CN" altLang="en-US" sz="2400" b="1">
                <a:sym typeface="+mn-ea"/>
              </a:rPr>
              <a:t>大于等于</a:t>
            </a:r>
            <a:r>
              <a:rPr lang="en-US" altLang="zh-CN" sz="2400" b="1">
                <a:sym typeface="+mn-ea"/>
              </a:rPr>
              <a:t> x </a:t>
            </a:r>
            <a:r>
              <a:rPr lang="zh-CN" altLang="en-US" sz="2400">
                <a:sym typeface="+mn-ea"/>
              </a:rPr>
              <a:t>的元素。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upper_bound(x) </a:t>
            </a:r>
            <a:r>
              <a:rPr lang="zh-CN" altLang="en-US" sz="2400">
                <a:sym typeface="+mn-ea"/>
              </a:rPr>
              <a:t>找第一个</a:t>
            </a:r>
            <a:r>
              <a:rPr lang="zh-CN" altLang="en-US" sz="2400" b="1">
                <a:sym typeface="+mn-ea"/>
              </a:rPr>
              <a:t>大于</a:t>
            </a:r>
            <a:r>
              <a:rPr lang="en-US" altLang="zh-CN" sz="2400" b="1">
                <a:sym typeface="+mn-ea"/>
              </a:rPr>
              <a:t> x </a:t>
            </a:r>
            <a:r>
              <a:rPr lang="zh-CN" altLang="en-US" sz="2400">
                <a:sym typeface="+mn-ea"/>
              </a:rPr>
              <a:t>的元素。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他们找不到时都会返回</a:t>
            </a:r>
            <a:r>
              <a:rPr lang="en-US" altLang="zh-CN" sz="2400">
                <a:sym typeface="+mn-ea"/>
              </a:rPr>
              <a:t> end()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find </a:t>
            </a:r>
            <a:r>
              <a:rPr lang="zh-CN" altLang="en-US" sz="2400">
                <a:sym typeface="+mn-ea"/>
              </a:rPr>
              <a:t>的条件更加严格（必须相等才算找到），</a:t>
            </a:r>
            <a:r>
              <a:rPr lang="en-US" altLang="zh-CN" sz="2400">
                <a:sym typeface="+mn-ea"/>
              </a:rPr>
              <a:t>lower_bound </a:t>
            </a:r>
            <a:r>
              <a:rPr lang="zh-CN" altLang="en-US" sz="2400">
                <a:sym typeface="+mn-ea"/>
              </a:rPr>
              <a:t>和</a:t>
            </a:r>
            <a:r>
              <a:rPr lang="en-US" altLang="zh-CN" sz="2400">
                <a:sym typeface="+mn-ea"/>
              </a:rPr>
              <a:t> upper_bound </a:t>
            </a:r>
            <a:r>
              <a:rPr lang="zh-CN" altLang="en-US" sz="2400">
                <a:sym typeface="+mn-ea"/>
              </a:rPr>
              <a:t>就比较宽松。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所以如果集合中</a:t>
            </a:r>
            <a:r>
              <a:rPr lang="zh-CN" altLang="en-US" sz="2400" b="1">
                <a:sym typeface="+mn-ea"/>
              </a:rPr>
              <a:t>有</a:t>
            </a:r>
            <a:r>
              <a:rPr lang="en-US" altLang="zh-CN" sz="2400" b="1">
                <a:sym typeface="+mn-ea"/>
              </a:rPr>
              <a:t> 2</a:t>
            </a:r>
            <a:r>
              <a:rPr lang="zh-CN" altLang="en-US" sz="2400">
                <a:sym typeface="+mn-ea"/>
              </a:rPr>
              <a:t>：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lower_bound(2) </a:t>
            </a:r>
            <a:r>
              <a:rPr lang="zh-CN" altLang="en-US" sz="2400">
                <a:sym typeface="+mn-ea"/>
              </a:rPr>
              <a:t>会返回</a:t>
            </a:r>
            <a:r>
              <a:rPr lang="zh-CN" altLang="en-US" sz="2400">
                <a:solidFill>
                  <a:srgbClr val="00B050"/>
                </a:solidFill>
                <a:sym typeface="+mn-ea"/>
              </a:rPr>
              <a:t>指向</a:t>
            </a:r>
            <a:r>
              <a:rPr lang="en-US" altLang="zh-CN" sz="2400">
                <a:solidFill>
                  <a:srgbClr val="00B050"/>
                </a:solidFill>
                <a:sym typeface="+mn-ea"/>
              </a:rPr>
              <a:t> 2 </a:t>
            </a:r>
            <a:r>
              <a:rPr lang="zh-CN" altLang="en-US" sz="2400">
                <a:solidFill>
                  <a:srgbClr val="00B050"/>
                </a:solidFill>
                <a:sym typeface="+mn-ea"/>
              </a:rPr>
              <a:t>的迭代器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upper_bound(2) </a:t>
            </a:r>
            <a:r>
              <a:rPr lang="zh-CN" altLang="en-US" sz="2400">
                <a:sym typeface="+mn-ea"/>
              </a:rPr>
              <a:t>也会返回</a:t>
            </a:r>
            <a:r>
              <a:rPr lang="zh-CN" altLang="en-US" sz="2400">
                <a:solidFill>
                  <a:srgbClr val="0070C0"/>
                </a:solidFill>
                <a:sym typeface="+mn-ea"/>
              </a:rPr>
              <a:t>指向</a:t>
            </a:r>
            <a:r>
              <a:rPr lang="en-US" altLang="zh-CN" sz="2400">
                <a:solidFill>
                  <a:srgbClr val="0070C0"/>
                </a:solidFill>
                <a:sym typeface="+mn-ea"/>
              </a:rPr>
              <a:t> 3 </a:t>
            </a:r>
            <a:r>
              <a:rPr lang="zh-CN" altLang="en-US" sz="2400">
                <a:solidFill>
                  <a:srgbClr val="0070C0"/>
                </a:solidFill>
                <a:sym typeface="+mn-ea"/>
              </a:rPr>
              <a:t>的迭代器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find(2) </a:t>
            </a:r>
            <a:r>
              <a:rPr lang="zh-CN" altLang="en-US" sz="2400">
                <a:sym typeface="+mn-ea"/>
              </a:rPr>
              <a:t>会返回</a:t>
            </a:r>
            <a:r>
              <a:rPr lang="zh-CN" altLang="en-US" sz="2400">
                <a:solidFill>
                  <a:srgbClr val="00B050"/>
                </a:solidFill>
                <a:sym typeface="+mn-ea"/>
              </a:rPr>
              <a:t>指向</a:t>
            </a:r>
            <a:r>
              <a:rPr lang="en-US" altLang="zh-CN" sz="2400">
                <a:solidFill>
                  <a:srgbClr val="00B050"/>
                </a:solidFill>
                <a:sym typeface="+mn-ea"/>
              </a:rPr>
              <a:t> 2 </a:t>
            </a:r>
            <a:r>
              <a:rPr lang="zh-CN" altLang="en-US" sz="2400">
                <a:solidFill>
                  <a:srgbClr val="00B050"/>
                </a:solidFill>
                <a:sym typeface="+mn-ea"/>
              </a:rPr>
              <a:t>的迭代器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find(int const &amp;val) const;</a:t>
            </a:r>
            <a:endParaRPr lang="zh-CN" altLang="en-US" sz="2400" b="1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lower_bound(int const &amp;val) const;</a:t>
            </a:r>
            <a:endParaRPr 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upper_bound(int const &amp;val) const;</a:t>
            </a:r>
            <a:endParaRPr 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pPr marL="0" indent="0">
              <a:buNone/>
            </a:pPr>
            <a:endParaRPr lang="en-US" altLang="zh-CN" sz="2400"/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431280" y="2284095"/>
            <a:ext cx="5760720" cy="2064385"/>
          </a:xfrm>
          <a:prstGeom prst="rect">
            <a:avLst/>
          </a:prstGeom>
        </p:spPr>
      </p:pic>
      <p:pic>
        <p:nvPicPr>
          <p:cNvPr id="3" name="Content Placeholder 2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951980" y="4834255"/>
            <a:ext cx="4188460" cy="172339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6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6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4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5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stCxn id="9" idx="2"/>
          </p:cNvCxnSpPr>
          <p:nvPr/>
        </p:nvCxnSpPr>
        <p:spPr>
          <a:xfrm>
            <a:off x="3180715" y="1603375"/>
            <a:ext cx="4445" cy="161290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1765935" y="1081405"/>
            <a:ext cx="28289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lower_bound(2)</a:t>
            </a:r>
            <a:endParaRPr lang="en-US" sz="2800" b="1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24940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35025" y="168529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1969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18675" y="170561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>
            <a:off x="4921885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3482975" y="1705610"/>
            <a:ext cx="28873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upper_bound(2)</a:t>
            </a:r>
            <a:endParaRPr lang="en-US" sz="2800" b="1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从</a:t>
            </a:r>
            <a:r>
              <a:rPr lang="en-US" altLang="zh-CN"/>
              <a:t> set </a:t>
            </a:r>
            <a:r>
              <a:rPr lang="zh-CN" altLang="en-US"/>
              <a:t>中删除指定范围的元素（正确）</a:t>
            </a:r>
            <a:endParaRPr lang="zh-CN" altLang="en-US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0" y="1247775"/>
            <a:ext cx="6818630" cy="5373370"/>
          </a:xfrm>
        </p:spPr>
        <p:txBody>
          <a:bodyPr/>
          <a:p>
            <a:r>
              <a:rPr lang="en-US" altLang="zh-CN" sz="2400">
                <a:sym typeface="+mn-ea"/>
              </a:rPr>
              <a:t>a.erase(a.lower_bound(2), a.upper_bound(4));</a:t>
            </a:r>
            <a:endParaRPr lang="zh-CN" altLang="en-US" sz="2400" b="1"/>
          </a:p>
          <a:p>
            <a:r>
              <a:rPr lang="zh-CN" altLang="en-US" sz="2400">
                <a:sym typeface="+mn-ea"/>
              </a:rPr>
              <a:t>会</a:t>
            </a:r>
            <a:r>
              <a:rPr lang="zh-CN" altLang="en-US" sz="2400" b="1">
                <a:sym typeface="+mn-ea"/>
              </a:rPr>
              <a:t>删除</a:t>
            </a:r>
            <a:r>
              <a:rPr lang="en-US" altLang="zh-CN" sz="2400" b="1">
                <a:sym typeface="+mn-ea"/>
              </a:rPr>
              <a:t> set </a:t>
            </a:r>
            <a:r>
              <a:rPr lang="zh-CN" altLang="en-US" sz="2400" b="1">
                <a:sym typeface="+mn-ea"/>
              </a:rPr>
              <a:t>中所有满足</a:t>
            </a:r>
            <a:r>
              <a:rPr lang="en-US" altLang="zh-CN" sz="2400" b="1">
                <a:sym typeface="+mn-ea"/>
              </a:rPr>
              <a:t> </a:t>
            </a:r>
            <a:r>
              <a:rPr lang="en-US" altLang="zh-CN" sz="2400" b="1">
                <a:solidFill>
                  <a:srgbClr val="7030A0"/>
                </a:solidFill>
                <a:sym typeface="+mn-ea"/>
              </a:rPr>
              <a:t>2 ≤ x ≤ 4</a:t>
            </a:r>
            <a:r>
              <a:rPr lang="en-US" altLang="zh-CN" sz="2400" b="1">
                <a:sym typeface="+mn-ea"/>
              </a:rPr>
              <a:t> </a:t>
            </a:r>
            <a:r>
              <a:rPr lang="zh-CN" altLang="en-US" sz="2400" b="1">
                <a:sym typeface="+mn-ea"/>
              </a:rPr>
              <a:t>的元素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注意这里变成</a:t>
            </a:r>
            <a:r>
              <a:rPr lang="en-US" altLang="zh-CN" sz="2400">
                <a:sym typeface="+mn-ea"/>
              </a:rPr>
              <a:t> [2, 4] </a:t>
            </a:r>
            <a:r>
              <a:rPr lang="zh-CN" altLang="en-US" sz="2400">
                <a:sym typeface="+mn-ea"/>
              </a:rPr>
              <a:t>两边都是闭区间了！因为</a:t>
            </a:r>
            <a:r>
              <a:rPr lang="en-US" altLang="zh-CN" sz="2400">
                <a:sym typeface="+mn-ea"/>
              </a:rPr>
              <a:t> upper_bound </a:t>
            </a:r>
            <a:r>
              <a:rPr lang="zh-CN" altLang="en-US" sz="2400">
                <a:sym typeface="+mn-ea"/>
              </a:rPr>
              <a:t>会返回指向大于</a:t>
            </a:r>
            <a:r>
              <a:rPr lang="en-US" altLang="zh-CN" sz="2400">
                <a:sym typeface="+mn-ea"/>
              </a:rPr>
              <a:t> x </a:t>
            </a:r>
            <a:r>
              <a:rPr lang="zh-CN" altLang="en-US" sz="2400">
                <a:sym typeface="+mn-ea"/>
              </a:rPr>
              <a:t>的元素，也就是等于</a:t>
            </a:r>
            <a:r>
              <a:rPr lang="en-US" altLang="zh-CN" sz="2400">
                <a:sym typeface="+mn-ea"/>
              </a:rPr>
              <a:t> x </a:t>
            </a:r>
            <a:r>
              <a:rPr lang="zh-CN" altLang="en-US" sz="2400">
                <a:sym typeface="+mn-ea"/>
              </a:rPr>
              <a:t>的元素再之后一个元素，所以刚好抵消了标准库的前开后闭区间效果</a:t>
            </a:r>
            <a:r>
              <a:rPr lang="en-US" altLang="zh-CN" sz="2400">
                <a:sym typeface="+mn-ea"/>
              </a:rPr>
              <a:t>……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右边的运行结果也可以看到他把</a:t>
            </a:r>
            <a:r>
              <a:rPr lang="en-US" altLang="zh-CN" sz="2400">
                <a:sym typeface="+mn-ea"/>
              </a:rPr>
              <a:t> 4 </a:t>
            </a:r>
            <a:r>
              <a:rPr lang="zh-CN" altLang="en-US" sz="2400">
                <a:sym typeface="+mn-ea"/>
              </a:rPr>
              <a:t>也删了。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lower_bound(x) </a:t>
            </a:r>
            <a:r>
              <a:rPr lang="zh-CN" altLang="en-US" sz="2400">
                <a:sym typeface="+mn-ea"/>
              </a:rPr>
              <a:t>找第一个</a:t>
            </a:r>
            <a:r>
              <a:rPr lang="zh-CN" altLang="en-US" sz="2400" b="1">
                <a:sym typeface="+mn-ea"/>
              </a:rPr>
              <a:t>大于等于</a:t>
            </a:r>
            <a:r>
              <a:rPr lang="en-US" altLang="zh-CN" sz="2400" b="1">
                <a:sym typeface="+mn-ea"/>
              </a:rPr>
              <a:t> x </a:t>
            </a:r>
            <a:r>
              <a:rPr lang="zh-CN" altLang="en-US" sz="2400">
                <a:sym typeface="+mn-ea"/>
              </a:rPr>
              <a:t>的元素。</a:t>
            </a:r>
            <a:endParaRPr lang="zh-CN" altLang="en-US" sz="2400">
              <a:sym typeface="+mn-ea"/>
            </a:endParaRPr>
          </a:p>
          <a:p>
            <a:r>
              <a:rPr lang="en-US" altLang="zh-CN" sz="2400">
                <a:sym typeface="+mn-ea"/>
              </a:rPr>
              <a:t>upper_bound(x) </a:t>
            </a:r>
            <a:r>
              <a:rPr lang="zh-CN" altLang="en-US" sz="2400">
                <a:sym typeface="+mn-ea"/>
              </a:rPr>
              <a:t>找第一个</a:t>
            </a:r>
            <a:r>
              <a:rPr lang="zh-CN" altLang="en-US" sz="2400" b="1">
                <a:sym typeface="+mn-ea"/>
              </a:rPr>
              <a:t>大于</a:t>
            </a:r>
            <a:r>
              <a:rPr lang="en-US" altLang="zh-CN" sz="2400" b="1">
                <a:sym typeface="+mn-ea"/>
              </a:rPr>
              <a:t> x </a:t>
            </a:r>
            <a:r>
              <a:rPr lang="zh-CN" altLang="en-US" sz="2400">
                <a:sym typeface="+mn-ea"/>
              </a:rPr>
              <a:t>的元素。</a:t>
            </a:r>
            <a:endParaRPr lang="zh-CN" alt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find(int const &amp;val) const;</a:t>
            </a:r>
            <a:endParaRPr lang="zh-CN" altLang="en-US" sz="2400" b="1"/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lower_bound(int const &amp;val) const;</a:t>
            </a:r>
            <a:endParaRPr 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upper_bound(int const &amp;val) const;</a:t>
            </a:r>
            <a:endParaRPr lang="en-US" sz="24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erase(iterator first, iterator last);</a:t>
            </a:r>
            <a:endParaRPr lang="en-US" altLang="zh-CN" sz="2400"/>
          </a:p>
        </p:txBody>
      </p:sp>
      <p:pic>
        <p:nvPicPr>
          <p:cNvPr id="3" name="Content Placeholder 2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414770" y="3390900"/>
            <a:ext cx="5777230" cy="137287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621780" y="5398135"/>
            <a:ext cx="5362575" cy="90297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E30000"/>
                              </a:gs>
                              <a:gs pos="100000">
                                <a:srgbClr val="760303"/>
                              </a:gs>
                            </a:gsLst>
                            <a:lin scaled="0"/>
                          </a:gradFill>
                        </a:rPr>
                        <a:t>2</a:t>
                      </a:r>
                      <a:endParaRPr lang="en-US" sz="6000">
                        <a:gradFill>
                          <a:gsLst>
                            <a:gs pos="0">
                              <a:srgbClr val="E30000"/>
                            </a:gs>
                            <a:gs pos="100000">
                              <a:srgbClr val="760303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E30000"/>
                              </a:gs>
                              <a:gs pos="100000">
                                <a:srgbClr val="760303"/>
                              </a:gs>
                            </a:gsLst>
                            <a:lin scaled="0"/>
                          </a:gradFill>
                        </a:rPr>
                        <a:t>3</a:t>
                      </a:r>
                      <a:endParaRPr lang="en-US" sz="6000">
                        <a:gradFill>
                          <a:gsLst>
                            <a:gs pos="0">
                              <a:srgbClr val="E30000"/>
                            </a:gs>
                            <a:gs pos="100000">
                              <a:srgbClr val="760303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E30000"/>
                              </a:gs>
                              <a:gs pos="100000">
                                <a:srgbClr val="760303"/>
                              </a:gs>
                            </a:gsLst>
                            <a:lin scaled="0"/>
                          </a:gradFill>
                        </a:rPr>
                        <a:t>4</a:t>
                      </a:r>
                      <a:endParaRPr lang="en-US" sz="6000">
                        <a:gradFill>
                          <a:gsLst>
                            <a:gs pos="0">
                              <a:srgbClr val="E30000"/>
                            </a:gs>
                            <a:gs pos="100000">
                              <a:srgbClr val="760303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5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 flipH="1">
            <a:off x="3179445" y="1603375"/>
            <a:ext cx="1270" cy="170751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1765935" y="1081405"/>
            <a:ext cx="28289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lower_bound(2)</a:t>
            </a:r>
            <a:endParaRPr lang="en-US" sz="2800" b="1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24940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35025" y="168529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1969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18675" y="170561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>
            <a:stCxn id="3" idx="2"/>
          </p:cNvCxnSpPr>
          <p:nvPr/>
        </p:nvCxnSpPr>
        <p:spPr>
          <a:xfrm>
            <a:off x="8463280" y="1603375"/>
            <a:ext cx="4445" cy="169481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7019290" y="1081405"/>
            <a:ext cx="28873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upper_bound(4)</a:t>
            </a:r>
            <a:endParaRPr lang="en-US" sz="2800" b="1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179445" y="2646680"/>
            <a:ext cx="5262880" cy="1016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的排序：</a:t>
            </a:r>
            <a:r>
              <a:rPr lang="zh-CN"/>
              <a:t>自定义排序函数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262255" y="661035"/>
            <a:ext cx="5715635" cy="5730875"/>
          </a:xfrm>
        </p:spPr>
        <p:txBody>
          <a:bodyPr/>
          <a:p>
            <a:r>
              <a:rPr lang="en-US"/>
              <a:t>set </a:t>
            </a:r>
            <a:r>
              <a:rPr lang="zh-CN"/>
              <a:t>作为模板类，其实有两个模板参数：</a:t>
            </a:r>
            <a:r>
              <a:rPr lang="en-US" altLang="zh-CN"/>
              <a:t>set&lt;T, CompT&gt;</a:t>
            </a:r>
            <a:endParaRPr lang="en-US" altLang="zh-CN"/>
          </a:p>
          <a:p>
            <a:r>
              <a:rPr lang="zh-CN" altLang="en-US"/>
              <a:t>第一个</a:t>
            </a:r>
            <a:r>
              <a:rPr lang="en-US" altLang="zh-CN"/>
              <a:t> T </a:t>
            </a:r>
            <a:r>
              <a:rPr lang="zh-CN" altLang="en-US"/>
              <a:t>是容器内元素的类型，例如</a:t>
            </a:r>
            <a:r>
              <a:rPr lang="en-US" altLang="zh-CN"/>
              <a:t> int </a:t>
            </a:r>
            <a:r>
              <a:rPr lang="zh-CN" altLang="en-US"/>
              <a:t>或</a:t>
            </a:r>
            <a:r>
              <a:rPr lang="en-US" altLang="zh-CN"/>
              <a:t> string </a:t>
            </a:r>
            <a:r>
              <a:rPr lang="zh-CN" altLang="en-US"/>
              <a:t>等。</a:t>
            </a:r>
            <a:endParaRPr lang="zh-CN" altLang="en-US"/>
          </a:p>
          <a:p>
            <a:r>
              <a:rPr lang="zh-CN" altLang="en-US"/>
              <a:t>第二个</a:t>
            </a:r>
            <a:r>
              <a:rPr lang="en-US" altLang="zh-CN"/>
              <a:t> CompT </a:t>
            </a:r>
            <a:r>
              <a:rPr lang="zh-CN" altLang="en-US"/>
              <a:t>定义了你想要的</a:t>
            </a:r>
            <a:r>
              <a:rPr lang="zh-CN" altLang="en-US" b="1"/>
              <a:t>比较函子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set </a:t>
            </a:r>
            <a:r>
              <a:rPr lang="zh-CN" altLang="en-US">
                <a:sym typeface="+mn-ea"/>
              </a:rPr>
              <a:t>内部会调用这个函数来决定怎么排序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如果</a:t>
            </a:r>
            <a:r>
              <a:rPr lang="en-US" altLang="zh-CN"/>
              <a:t> CompT </a:t>
            </a:r>
            <a:r>
              <a:rPr lang="zh-CN" altLang="en-US"/>
              <a:t>不指定，默认会直接用运算符</a:t>
            </a:r>
            <a:r>
              <a:rPr lang="en-US" altLang="zh-CN"/>
              <a:t> &lt; </a:t>
            </a:r>
            <a:r>
              <a:rPr lang="zh-CN" altLang="en-US"/>
              <a:t>来比较。</a:t>
            </a:r>
            <a:endParaRPr lang="zh-CN" altLang="en-US"/>
          </a:p>
          <a:p>
            <a:r>
              <a:rPr lang="zh-CN" altLang="en-US"/>
              <a:t>这里我们定义个</a:t>
            </a:r>
            <a:r>
              <a:rPr lang="en-US" altLang="zh-CN"/>
              <a:t> MyComp </a:t>
            </a:r>
            <a:r>
              <a:rPr lang="zh-CN" altLang="en-US"/>
              <a:t>作为比较函子，和默认的一样用</a:t>
            </a:r>
            <a:r>
              <a:rPr lang="en-US" altLang="zh-CN"/>
              <a:t> &lt; </a:t>
            </a:r>
            <a:r>
              <a:rPr lang="zh-CN" altLang="en-US"/>
              <a:t>来比较，所以没有变化。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078855" y="1530350"/>
            <a:ext cx="6113145" cy="235204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915150" y="4950460"/>
            <a:ext cx="4547870" cy="449580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 flipV="1">
            <a:off x="6865620" y="2164715"/>
            <a:ext cx="1328420" cy="10160"/>
          </a:xfrm>
          <a:prstGeom prst="line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28575" cap="flat" cmpd="sng" algn="ctr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的遍历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5217160" cy="5730875"/>
          </a:xfrm>
        </p:spPr>
        <p:txBody>
          <a:bodyPr/>
          <a:p>
            <a:r>
              <a:rPr lang="zh-CN" altLang="en-US"/>
              <a:t>遍历方法和上一课</a:t>
            </a:r>
            <a:r>
              <a:rPr lang="en-US" altLang="zh-CN"/>
              <a:t> vector </a:t>
            </a:r>
            <a:r>
              <a:rPr lang="zh-CN" altLang="en-US"/>
              <a:t>中的一样，</a:t>
            </a:r>
            <a:r>
              <a:rPr lang="zh-CN" altLang="en-US">
                <a:solidFill>
                  <a:srgbClr val="FF0000"/>
                </a:solidFill>
              </a:rPr>
              <a:t>背板</a:t>
            </a:r>
            <a:r>
              <a:rPr lang="zh-CN" altLang="en-US"/>
              <a:t>即可。</a:t>
            </a:r>
            <a:endParaRPr lang="zh-CN" altLang="en-US"/>
          </a:p>
          <a:p>
            <a:r>
              <a:rPr lang="zh-CN" altLang="en-US"/>
              <a:t>为什么这样写呢？复习！</a:t>
            </a:r>
            <a:endParaRPr lang="en-US" altLang="zh-CN"/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826760" y="1728470"/>
            <a:ext cx="6377940" cy="219075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208520" y="4571365"/>
            <a:ext cx="3858260" cy="2049780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5826760" y="3111500"/>
            <a:ext cx="6118860" cy="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7670800" y="3350895"/>
            <a:ext cx="894715" cy="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复习</a:t>
            </a:r>
            <a:r>
              <a:rPr lang="en-US" altLang="zh-CN"/>
              <a:t> C </a:t>
            </a:r>
            <a:r>
              <a:rPr lang="zh-CN" altLang="en-US"/>
              <a:t>语言指针（</a:t>
            </a:r>
            <a:r>
              <a:rPr lang="en-US" altLang="zh-CN"/>
              <a:t>1</a:t>
            </a:r>
            <a:r>
              <a:rPr lang="zh-CN" altLang="en-US"/>
              <a:t>）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上节课说了，迭代器就是在</a:t>
            </a:r>
            <a:r>
              <a:rPr lang="zh-CN" altLang="en-US" b="1">
                <a:sym typeface="+mn-ea"/>
              </a:rPr>
              <a:t>模仿</a:t>
            </a:r>
            <a:r>
              <a:rPr lang="en-US" altLang="zh-CN">
                <a:sym typeface="+mn-ea"/>
              </a:rPr>
              <a:t> C </a:t>
            </a:r>
            <a:r>
              <a:rPr lang="zh-CN" altLang="en-US">
                <a:sym typeface="+mn-ea"/>
              </a:rPr>
              <a:t>语言指针。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回想一下</a:t>
            </a:r>
            <a:r>
              <a:rPr lang="en-US" altLang="zh-CN">
                <a:sym typeface="+mn-ea"/>
              </a:rPr>
              <a:t> C </a:t>
            </a:r>
            <a:r>
              <a:rPr lang="zh-CN" altLang="en-US">
                <a:sym typeface="+mn-ea"/>
              </a:rPr>
              <a:t>语言咋遍历数组的：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int arr[n];</a:t>
            </a:r>
            <a:endParaRPr lang="zh-CN" altLang="en-US"/>
          </a:p>
          <a:p>
            <a:r>
              <a:rPr lang="en-US" altLang="zh-CN">
                <a:sym typeface="+mn-ea"/>
              </a:rPr>
              <a:t>for (int i = 0; i &lt; n; i++) {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 int value = arr[i];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}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循环的范围是</a:t>
            </a:r>
            <a:r>
              <a:rPr lang="en-US" altLang="zh-CN">
                <a:sym typeface="+mn-ea"/>
              </a:rPr>
              <a:t> [0, n)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因为这里</a:t>
            </a:r>
            <a:r>
              <a:rPr lang="en-US" altLang="zh-CN">
                <a:sym typeface="+mn-ea"/>
              </a:rPr>
              <a:t> arr[i] </a:t>
            </a:r>
            <a:r>
              <a:rPr lang="zh-CN" altLang="en-US">
                <a:sym typeface="+mn-ea"/>
              </a:rPr>
              <a:t>等价于</a:t>
            </a:r>
            <a:r>
              <a:rPr lang="en-US" altLang="zh-CN">
                <a:sym typeface="+mn-ea"/>
              </a:rPr>
              <a:t> *(arr + i)</a:t>
            </a:r>
            <a:r>
              <a:rPr lang="zh-CN" altLang="en-US">
                <a:sym typeface="+mn-ea"/>
              </a:rPr>
              <a:t>，所以</a:t>
            </a:r>
            <a:r>
              <a:rPr lang="en-US" altLang="zh-CN">
                <a:sym typeface="+mn-ea"/>
              </a:rPr>
              <a:t>……</a:t>
            </a:r>
            <a:endParaRPr lang="en-US" altLang="zh-CN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复习</a:t>
            </a:r>
            <a:r>
              <a:rPr lang="en-US" altLang="zh-CN"/>
              <a:t> C </a:t>
            </a:r>
            <a:r>
              <a:rPr lang="zh-CN" altLang="en-US"/>
              <a:t>语言指针（</a:t>
            </a:r>
            <a:r>
              <a:rPr lang="en-US" altLang="zh-CN"/>
              <a:t>2</a:t>
            </a:r>
            <a:r>
              <a:rPr lang="zh-CN" altLang="en-US"/>
              <a:t>）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上节课说了，迭代器就是在</a:t>
            </a:r>
            <a:r>
              <a:rPr lang="zh-CN" altLang="en-US" b="1">
                <a:sym typeface="+mn-ea"/>
              </a:rPr>
              <a:t>模仿</a:t>
            </a:r>
            <a:r>
              <a:rPr lang="en-US" altLang="zh-CN">
                <a:sym typeface="+mn-ea"/>
              </a:rPr>
              <a:t> C </a:t>
            </a:r>
            <a:r>
              <a:rPr lang="zh-CN" altLang="en-US">
                <a:sym typeface="+mn-ea"/>
              </a:rPr>
              <a:t>语言指针。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回想一下</a:t>
            </a:r>
            <a:r>
              <a:rPr lang="en-US" altLang="zh-CN">
                <a:sym typeface="+mn-ea"/>
              </a:rPr>
              <a:t> C </a:t>
            </a:r>
            <a:r>
              <a:rPr lang="zh-CN" altLang="en-US">
                <a:sym typeface="+mn-ea"/>
              </a:rPr>
              <a:t>语言咋遍历数组的：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int arr[n];</a:t>
            </a:r>
            <a:endParaRPr lang="zh-CN" altLang="en-US"/>
          </a:p>
          <a:p>
            <a:r>
              <a:rPr lang="en-US" altLang="zh-CN">
                <a:sym typeface="+mn-ea"/>
              </a:rPr>
              <a:t>for (int *p = arr; p &lt; arr + n; p++) {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 int value = *p;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}</a:t>
            </a:r>
            <a:endParaRPr lang="en-US" altLang="zh-CN">
              <a:sym typeface="+mn-ea"/>
            </a:endParaRPr>
          </a:p>
          <a:p>
            <a:r>
              <a:rPr lang="zh-CN" altLang="en-US"/>
              <a:t>索性用</a:t>
            </a:r>
            <a:r>
              <a:rPr lang="en-US" altLang="zh-CN"/>
              <a:t> arr + i </a:t>
            </a:r>
            <a:r>
              <a:rPr lang="zh-CN" altLang="en-US"/>
              <a:t>作为迭代的变量，避免一次加法的开销。</a:t>
            </a:r>
            <a:endParaRPr lang="zh-CN" altLang="en-US"/>
          </a:p>
          <a:p>
            <a:r>
              <a:rPr lang="zh-CN" altLang="en-US"/>
              <a:t>循环的范围变成</a:t>
            </a:r>
            <a:r>
              <a:rPr lang="en-US" altLang="zh-CN"/>
              <a:t> [arr, arr + n)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复习</a:t>
            </a:r>
            <a:r>
              <a:rPr lang="en-US" altLang="zh-CN"/>
              <a:t> C </a:t>
            </a:r>
            <a:r>
              <a:rPr lang="zh-CN" altLang="en-US"/>
              <a:t>语言指针（</a:t>
            </a:r>
            <a:r>
              <a:rPr lang="en-US" altLang="zh-CN"/>
              <a:t>3</a:t>
            </a:r>
            <a:r>
              <a:rPr lang="zh-CN" altLang="en-US"/>
              <a:t>）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上节课说了，迭代器就是在</a:t>
            </a:r>
            <a:r>
              <a:rPr lang="zh-CN" altLang="en-US" b="1">
                <a:sym typeface="+mn-ea"/>
              </a:rPr>
              <a:t>模仿</a:t>
            </a:r>
            <a:r>
              <a:rPr lang="en-US" altLang="zh-CN">
                <a:sym typeface="+mn-ea"/>
              </a:rPr>
              <a:t> C </a:t>
            </a:r>
            <a:r>
              <a:rPr lang="zh-CN" altLang="en-US">
                <a:sym typeface="+mn-ea"/>
              </a:rPr>
              <a:t>语言指针。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回想一下</a:t>
            </a:r>
            <a:r>
              <a:rPr lang="en-US" altLang="zh-CN">
                <a:sym typeface="+mn-ea"/>
              </a:rPr>
              <a:t> C </a:t>
            </a:r>
            <a:r>
              <a:rPr lang="zh-CN" altLang="en-US">
                <a:sym typeface="+mn-ea"/>
              </a:rPr>
              <a:t>语言咋遍历数组的：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int arr[n];</a:t>
            </a:r>
            <a:endParaRPr lang="zh-CN" altLang="en-US"/>
          </a:p>
          <a:p>
            <a:r>
              <a:rPr lang="en-US" altLang="zh-CN">
                <a:sym typeface="+mn-ea"/>
              </a:rPr>
              <a:t>for (int *p = arr; p != arr + n; p++) {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 int value = *p;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}</a:t>
            </a:r>
            <a:endParaRPr lang="en-US" altLang="zh-CN">
              <a:sym typeface="+mn-ea"/>
            </a:endParaRPr>
          </a:p>
          <a:p>
            <a:r>
              <a:rPr lang="en-US"/>
              <a:t>n </a:t>
            </a:r>
            <a:r>
              <a:rPr lang="zh-CN" altLang="en-US"/>
              <a:t>总是大于</a:t>
            </a:r>
            <a:r>
              <a:rPr lang="en-US" altLang="zh-CN"/>
              <a:t> 0 </a:t>
            </a:r>
            <a:r>
              <a:rPr lang="zh-CN" altLang="en-US"/>
              <a:t>的。</a:t>
            </a:r>
            <a:r>
              <a:rPr lang="en-US"/>
              <a:t>p </a:t>
            </a:r>
            <a:r>
              <a:rPr lang="zh-CN" altLang="en-US"/>
              <a:t>的初值</a:t>
            </a:r>
            <a:r>
              <a:rPr lang="en-US" altLang="zh-CN"/>
              <a:t> arr </a:t>
            </a:r>
            <a:r>
              <a:rPr lang="zh-CN" altLang="en-US"/>
              <a:t>总是小于末值</a:t>
            </a:r>
            <a:r>
              <a:rPr lang="en-US" altLang="zh-CN"/>
              <a:t> arr + n</a:t>
            </a:r>
            <a:r>
              <a:rPr lang="zh-CN" altLang="en-US"/>
              <a:t>，所以把</a:t>
            </a:r>
            <a:r>
              <a:rPr lang="en-US" altLang="zh-CN"/>
              <a:t> p &lt; arr + n </a:t>
            </a:r>
            <a:r>
              <a:rPr lang="zh-CN" altLang="en-US"/>
              <a:t>改成</a:t>
            </a:r>
            <a:r>
              <a:rPr lang="en-US" altLang="zh-CN"/>
              <a:t> p != arr + n </a:t>
            </a:r>
            <a:r>
              <a:rPr lang="zh-CN" altLang="en-US"/>
              <a:t>是一样的，还高效一点。</a:t>
            </a:r>
            <a:endParaRPr lang="zh-CN" alt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复习</a:t>
            </a:r>
            <a:r>
              <a:rPr lang="en-US" altLang="zh-CN"/>
              <a:t> C </a:t>
            </a:r>
            <a:r>
              <a:rPr lang="zh-CN" altLang="en-US"/>
              <a:t>语言指针（</a:t>
            </a:r>
            <a:r>
              <a:rPr lang="en-US" altLang="zh-CN"/>
              <a:t>4</a:t>
            </a:r>
            <a:r>
              <a:rPr lang="zh-CN" altLang="en-US"/>
              <a:t>）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上节课说了，迭代器就是在</a:t>
            </a:r>
            <a:r>
              <a:rPr lang="zh-CN" altLang="en-US" b="1">
                <a:sym typeface="+mn-ea"/>
              </a:rPr>
              <a:t>模仿</a:t>
            </a:r>
            <a:r>
              <a:rPr lang="en-US" altLang="zh-CN">
                <a:sym typeface="+mn-ea"/>
              </a:rPr>
              <a:t> C </a:t>
            </a:r>
            <a:r>
              <a:rPr lang="zh-CN" altLang="en-US">
                <a:sym typeface="+mn-ea"/>
              </a:rPr>
              <a:t>语言指针。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回想一下</a:t>
            </a:r>
            <a:r>
              <a:rPr lang="en-US" altLang="zh-CN">
                <a:sym typeface="+mn-ea"/>
              </a:rPr>
              <a:t> C </a:t>
            </a:r>
            <a:r>
              <a:rPr lang="zh-CN" altLang="en-US">
                <a:sym typeface="+mn-ea"/>
              </a:rPr>
              <a:t>语言咋遍历数组的：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int arr[n];</a:t>
            </a:r>
            <a:endParaRPr lang="zh-CN" altLang="en-US"/>
          </a:p>
          <a:p>
            <a:r>
              <a:rPr lang="en-US" altLang="zh-CN">
                <a:sym typeface="+mn-ea"/>
              </a:rPr>
              <a:t>for (int *p = arr; p != arr + n; ++p) {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 int value = *p;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}</a:t>
            </a:r>
            <a:endParaRPr lang="en-US" altLang="zh-CN">
              <a:sym typeface="+mn-ea"/>
            </a:endParaRPr>
          </a:p>
          <a:p>
            <a:r>
              <a:rPr lang="zh-CN" altLang="en-US"/>
              <a:t>小彭老师说过建议用前置</a:t>
            </a:r>
            <a:r>
              <a:rPr lang="en-US" altLang="zh-CN"/>
              <a:t> ++ </a:t>
            </a:r>
            <a:r>
              <a:rPr lang="zh-CN" altLang="en-US"/>
              <a:t>运算符，区别我们上一期说过了。前置比较高效且符合逻辑，后置对</a:t>
            </a:r>
            <a:r>
              <a:rPr lang="en-US" altLang="zh-CN"/>
              <a:t> C </a:t>
            </a:r>
            <a:r>
              <a:rPr lang="zh-CN" altLang="en-US"/>
              <a:t>语言考试有用。</a:t>
            </a:r>
            <a:endParaRPr lang="zh-CN" alt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从</a:t>
            </a:r>
            <a:r>
              <a:rPr lang="en-US" altLang="zh-CN"/>
              <a:t> C </a:t>
            </a:r>
            <a:r>
              <a:rPr lang="zh-CN" altLang="en-US"/>
              <a:t>语言指针到</a:t>
            </a:r>
            <a:r>
              <a:rPr lang="en-US" altLang="zh-CN"/>
              <a:t> C++ </a:t>
            </a:r>
            <a:r>
              <a:rPr lang="zh-CN" altLang="en-US"/>
              <a:t>迭代器（</a:t>
            </a:r>
            <a:r>
              <a:rPr lang="en-US" altLang="zh-CN"/>
              <a:t>5</a:t>
            </a:r>
            <a:r>
              <a:rPr lang="zh-CN" altLang="en-US"/>
              <a:t>）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上节课说了，迭代器就是在</a:t>
            </a:r>
            <a:r>
              <a:rPr lang="zh-CN" altLang="en-US" b="1">
                <a:sym typeface="+mn-ea"/>
              </a:rPr>
              <a:t>模仿</a:t>
            </a:r>
            <a:r>
              <a:rPr lang="en-US" altLang="zh-CN">
                <a:sym typeface="+mn-ea"/>
              </a:rPr>
              <a:t> C </a:t>
            </a:r>
            <a:r>
              <a:rPr lang="zh-CN" altLang="en-US">
                <a:sym typeface="+mn-ea"/>
              </a:rPr>
              <a:t>语言指针。</a:t>
            </a:r>
            <a:endParaRPr lang="zh-CN" altLang="en-US">
              <a:sym typeface="+mn-ea"/>
            </a:endParaRPr>
          </a:p>
          <a:p>
            <a:r>
              <a:rPr lang="zh-CN">
                <a:sym typeface="+mn-ea"/>
              </a:rPr>
              <a:t>那么</a:t>
            </a:r>
            <a:r>
              <a:rPr lang="en-US" altLang="zh-CN">
                <a:sym typeface="+mn-ea"/>
              </a:rPr>
              <a:t> C++ </a:t>
            </a:r>
            <a:r>
              <a:rPr lang="zh-CN" altLang="en-US">
                <a:sym typeface="+mn-ea"/>
              </a:rPr>
              <a:t>的</a:t>
            </a:r>
            <a:r>
              <a:rPr lang="zh-CN" altLang="en-US" b="1">
                <a:sym typeface="+mn-ea"/>
              </a:rPr>
              <a:t>迭代器模式</a:t>
            </a:r>
            <a:r>
              <a:rPr lang="zh-CN" altLang="en-US">
                <a:sym typeface="+mn-ea"/>
              </a:rPr>
              <a:t>也就呼之欲出了：</a:t>
            </a:r>
            <a:endParaRPr lang="zh-CN">
              <a:sym typeface="+mn-ea"/>
            </a:endParaRPr>
          </a:p>
          <a:p>
            <a:r>
              <a:rPr lang="en-US" altLang="zh-CN"/>
              <a:t>set&lt;int&gt; arr;</a:t>
            </a:r>
            <a:endParaRPr lang="zh-CN" altLang="en-US"/>
          </a:p>
          <a:p>
            <a:r>
              <a:rPr lang="en-US" altLang="zh-CN">
                <a:sym typeface="+mn-ea"/>
              </a:rPr>
              <a:t>for (set&lt;int&gt;::iterator p = arr.begin(); p != arr.end(); ++p) {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 int value = *p;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}</a:t>
            </a:r>
            <a:endParaRPr lang="en-US" altLang="zh-CN">
              <a:sym typeface="+mn-ea"/>
            </a:endParaRPr>
          </a:p>
          <a:p>
            <a:r>
              <a:rPr lang="en-US" altLang="zh-CN"/>
              <a:t>begin </a:t>
            </a:r>
            <a:r>
              <a:rPr lang="zh-CN" altLang="en-US"/>
              <a:t>和</a:t>
            </a:r>
            <a:r>
              <a:rPr lang="en-US" altLang="zh-CN"/>
              <a:t> end </a:t>
            </a:r>
            <a:r>
              <a:rPr lang="zh-CN" altLang="en-US"/>
              <a:t>返回了迭代器类，这个类具有运算符重载，使得他能模仿指针的行为，从而尽可能在不同容器之间重用算法（例如</a:t>
            </a:r>
            <a:r>
              <a:rPr lang="en-US" altLang="zh-CN"/>
              <a:t> std::find </a:t>
            </a:r>
            <a:r>
              <a:rPr lang="zh-CN" altLang="en-US"/>
              <a:t>和</a:t>
            </a:r>
            <a:r>
              <a:rPr lang="en-US" altLang="zh-CN"/>
              <a:t> std::reverse</a:t>
            </a:r>
            <a:r>
              <a:rPr lang="zh-CN" altLang="en-US"/>
              <a:t>），而不必修改算法的代码本身，是</a:t>
            </a:r>
            <a:r>
              <a:rPr lang="en-US" altLang="zh-CN"/>
              <a:t> STL </a:t>
            </a:r>
            <a:r>
              <a:rPr lang="zh-CN" altLang="en-US"/>
              <a:t>库解耦思想的体现。</a:t>
            </a:r>
            <a:endParaRPr lang="zh-CN" alt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的遍历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5217160" cy="5730875"/>
          </a:xfrm>
        </p:spPr>
        <p:txBody>
          <a:bodyPr/>
          <a:p>
            <a:r>
              <a:rPr lang="zh-CN"/>
              <a:t>为了减少重复打代码的痛苦，</a:t>
            </a:r>
            <a:r>
              <a:rPr lang="en-US" altLang="zh-CN"/>
              <a:t>C++17 </a:t>
            </a:r>
            <a:r>
              <a:rPr lang="zh-CN" altLang="en-US"/>
              <a:t>引入了个语法糖：</a:t>
            </a:r>
            <a:r>
              <a:rPr lang="zh-CN" altLang="en-US" b="1"/>
              <a:t>基于范围的</a:t>
            </a:r>
            <a:r>
              <a:rPr lang="en-US" altLang="zh-CN" b="1"/>
              <a:t> for </a:t>
            </a:r>
            <a:r>
              <a:rPr lang="zh-CN" altLang="en-US" b="1"/>
              <a:t>循环</a:t>
            </a:r>
            <a:r>
              <a:rPr lang="en-US" altLang="zh-CN" b="1"/>
              <a:t>(range-based for loop)</a:t>
            </a:r>
            <a:r>
              <a:rPr lang="zh-CN" altLang="en-US" b="1"/>
              <a:t>。</a:t>
            </a:r>
            <a:endParaRPr lang="zh-CN" altLang="en-US" b="1"/>
          </a:p>
          <a:p>
            <a:r>
              <a:rPr lang="en-US" altLang="zh-CN" sz="2500">
                <a:solidFill>
                  <a:srgbClr val="0070C0"/>
                </a:solidFill>
              </a:rPr>
              <a:t>for (</a:t>
            </a:r>
            <a:r>
              <a:rPr lang="zh-CN" altLang="en-US" sz="2500">
                <a:solidFill>
                  <a:srgbClr val="0070C0"/>
                </a:solidFill>
              </a:rPr>
              <a:t>类型</a:t>
            </a:r>
            <a:r>
              <a:rPr lang="en-US" altLang="zh-CN" sz="2500">
                <a:solidFill>
                  <a:srgbClr val="0070C0"/>
                </a:solidFill>
              </a:rPr>
              <a:t> </a:t>
            </a:r>
            <a:r>
              <a:rPr lang="zh-CN" altLang="en-US" sz="2500">
                <a:solidFill>
                  <a:srgbClr val="0070C0"/>
                </a:solidFill>
              </a:rPr>
              <a:t>变量名</a:t>
            </a:r>
            <a:r>
              <a:rPr lang="en-US" altLang="zh-CN" sz="2500">
                <a:solidFill>
                  <a:srgbClr val="0070C0"/>
                </a:solidFill>
              </a:rPr>
              <a:t> : </a:t>
            </a:r>
            <a:r>
              <a:rPr lang="zh-CN" altLang="en-US" sz="2500">
                <a:solidFill>
                  <a:srgbClr val="0070C0"/>
                </a:solidFill>
              </a:rPr>
              <a:t>可迭代对象</a:t>
            </a:r>
            <a:r>
              <a:rPr lang="en-US" altLang="zh-CN" sz="2500">
                <a:solidFill>
                  <a:srgbClr val="0070C0"/>
                </a:solidFill>
              </a:rPr>
              <a:t>)</a:t>
            </a:r>
            <a:endParaRPr lang="zh-CN" altLang="en-US" sz="2500" b="1"/>
          </a:p>
          <a:p>
            <a:endParaRPr lang="zh-CN" altLang="en-US"/>
          </a:p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这种写法，无非就是刚才那一大堆代码的简写：</a:t>
            </a: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7208520" y="4571365"/>
            <a:ext cx="3858260" cy="2049780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12155" y="1433195"/>
            <a:ext cx="6407150" cy="278003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05500" y="3408680"/>
            <a:ext cx="3310255" cy="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0" y="5379085"/>
            <a:ext cx="6657340" cy="614045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的遍历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5217160" cy="5730875"/>
          </a:xfrm>
        </p:spPr>
        <p:txBody>
          <a:bodyPr/>
          <a:p>
            <a:r>
              <a:rPr lang="zh-CN" altLang="en-US"/>
              <a:t>基于范围的</a:t>
            </a:r>
            <a:r>
              <a:rPr lang="en-US" altLang="zh-CN"/>
              <a:t> for </a:t>
            </a:r>
            <a:r>
              <a:rPr lang="zh-CN" altLang="en-US"/>
              <a:t>循环只是一个简写，他会遍历整个区间</a:t>
            </a:r>
            <a:r>
              <a:rPr lang="en-US" altLang="zh-CN"/>
              <a:t> [begin, end)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有时写完整版会有更大的自由度，也就是说这里的</a:t>
            </a:r>
            <a:r>
              <a:rPr lang="en-US" altLang="zh-CN"/>
              <a:t> begin </a:t>
            </a:r>
            <a:r>
              <a:rPr lang="zh-CN" altLang="en-US"/>
              <a:t>和</a:t>
            </a:r>
            <a:r>
              <a:rPr lang="en-US" altLang="zh-CN"/>
              <a:t> end </a:t>
            </a:r>
            <a:r>
              <a:rPr lang="zh-CN" altLang="en-US"/>
              <a:t>可以替换为其他位置的迭代器（如</a:t>
            </a:r>
            <a:r>
              <a:rPr lang="en-US" altLang="zh-CN"/>
              <a:t> find/lower_bound/upper_bound</a:t>
            </a:r>
            <a:r>
              <a:rPr lang="zh-CN" altLang="en-US"/>
              <a:t>）</a:t>
            </a:r>
            <a:r>
              <a:rPr lang="en-US" altLang="zh-CN"/>
              <a:t>……</a:t>
            </a:r>
            <a:r>
              <a:rPr lang="zh-CN" altLang="en-US">
                <a:solidFill>
                  <a:schemeClr val="bg1">
                    <a:lumMod val="75000"/>
                  </a:schemeClr>
                </a:solidFill>
              </a:rPr>
              <a:t>书接下文</a:t>
            </a:r>
            <a:endParaRPr lang="zh-CN" altLang="en-US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826760" y="1728470"/>
            <a:ext cx="6377940" cy="219075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208520" y="4571365"/>
            <a:ext cx="3858260" cy="2049780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5826760" y="3111500"/>
            <a:ext cx="6118860" cy="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Content Placeholder 6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426585" y="2424430"/>
            <a:ext cx="7765415" cy="2044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的遍历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9079865" cy="5730875"/>
          </a:xfrm>
        </p:spPr>
        <p:txBody>
          <a:bodyPr/>
          <a:p>
            <a:r>
              <a:rPr lang="zh-CN"/>
              <a:t>遍历的两个迭代器和</a:t>
            </a:r>
            <a:r>
              <a:rPr lang="en-US" altLang="zh-CN"/>
              <a:t> erase </a:t>
            </a:r>
            <a:r>
              <a:rPr lang="zh-CN" altLang="en-US"/>
              <a:t>的情况一样，也可以用</a:t>
            </a:r>
            <a:r>
              <a:rPr lang="en-US" altLang="zh-CN"/>
              <a:t> lower_bound </a:t>
            </a:r>
            <a:r>
              <a:rPr lang="zh-CN" altLang="en-US"/>
              <a:t>和</a:t>
            </a:r>
            <a:r>
              <a:rPr lang="en-US" altLang="zh-CN"/>
              <a:t> upper_bound </a:t>
            </a:r>
            <a:r>
              <a:rPr lang="zh-CN" altLang="en-US"/>
              <a:t>返回的迭代器，选择满足</a:t>
            </a:r>
            <a:r>
              <a:rPr lang="en-US" altLang="zh-CN"/>
              <a:t> </a:t>
            </a:r>
            <a:r>
              <a:rPr lang="en-US" altLang="zh-CN" b="1">
                <a:solidFill>
                  <a:srgbClr val="7030A0"/>
                </a:solidFill>
              </a:rPr>
              <a:t>2 ≤ x </a:t>
            </a:r>
            <a:r>
              <a:rPr lang="en-US" altLang="zh-CN" b="1">
                <a:solidFill>
                  <a:srgbClr val="7030A0"/>
                </a:solidFill>
                <a:sym typeface="+mn-ea"/>
              </a:rPr>
              <a:t>≤ </a:t>
            </a:r>
            <a:r>
              <a:rPr lang="en-US" altLang="zh-CN" b="1">
                <a:solidFill>
                  <a:srgbClr val="7030A0"/>
                </a:solidFill>
              </a:rPr>
              <a:t>4</a:t>
            </a:r>
            <a:r>
              <a:rPr lang="en-US" altLang="zh-CN"/>
              <a:t> </a:t>
            </a:r>
            <a:r>
              <a:rPr lang="zh-CN" altLang="en-US"/>
              <a:t>的元素来打印。</a:t>
            </a:r>
            <a:endParaRPr lang="zh-CN" altLang="en-US"/>
          </a:p>
        </p:txBody>
      </p:sp>
      <p:cxnSp>
        <p:nvCxnSpPr>
          <p:cNvPr id="3" name="Straight Connector 2"/>
          <p:cNvCxnSpPr/>
          <p:nvPr/>
        </p:nvCxnSpPr>
        <p:spPr>
          <a:xfrm>
            <a:off x="4518025" y="3684270"/>
            <a:ext cx="7365365" cy="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1" name="Content Placeholder 10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504940" y="4974590"/>
            <a:ext cx="5019675" cy="154559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0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6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7B32B2"/>
                              </a:gs>
                              <a:gs pos="100000">
                                <a:srgbClr val="401A5D"/>
                              </a:gs>
                            </a:gsLst>
                            <a:lin scaled="0"/>
                          </a:gradFill>
                        </a:rPr>
                        <a:t>3</a:t>
                      </a:r>
                      <a:endParaRPr lang="en-US" sz="6000">
                        <a:gradFill>
                          <a:gsLst>
                            <a:gs pos="0">
                              <a:srgbClr val="7B32B2"/>
                            </a:gs>
                            <a:gs pos="100000">
                              <a:srgbClr val="401A5D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7B32B2"/>
                              </a:gs>
                              <a:gs pos="100000">
                                <a:srgbClr val="401A5D"/>
                              </a:gs>
                            </a:gsLst>
                            <a:lin scaled="0"/>
                          </a:gradFill>
                        </a:rPr>
                        <a:t>4</a:t>
                      </a:r>
                      <a:endParaRPr lang="en-US" sz="6000">
                        <a:gradFill>
                          <a:gsLst>
                            <a:gs pos="0">
                              <a:srgbClr val="7B32B2"/>
                            </a:gs>
                            <a:gs pos="100000">
                              <a:srgbClr val="401A5D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5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 flipH="1">
            <a:off x="4947920" y="1610995"/>
            <a:ext cx="1270" cy="170751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3534410" y="1089025"/>
            <a:ext cx="28289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lower_bound(2)</a:t>
            </a:r>
            <a:endParaRPr lang="en-US" sz="2800" b="1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24940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35025" y="168529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1969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18675" y="170561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>
            <a:stCxn id="3" idx="2"/>
          </p:cNvCxnSpPr>
          <p:nvPr/>
        </p:nvCxnSpPr>
        <p:spPr>
          <a:xfrm>
            <a:off x="8463280" y="1603375"/>
            <a:ext cx="4445" cy="169481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7019290" y="1081405"/>
            <a:ext cx="28873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upper_bound(4)</a:t>
            </a:r>
            <a:endParaRPr lang="en-US" sz="2800" b="1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4937125" y="2646680"/>
            <a:ext cx="3505200" cy="1016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arrow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" name="Content Placeholder 1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711825" y="1809115"/>
            <a:ext cx="6480175" cy="24568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的排序：</a:t>
            </a:r>
            <a:r>
              <a:rPr lang="zh-CN"/>
              <a:t>自定义排序函数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-71120" y="844550"/>
            <a:ext cx="5786755" cy="5730875"/>
          </a:xfrm>
        </p:spPr>
        <p:txBody>
          <a:bodyPr/>
          <a:p>
            <a:r>
              <a:rPr lang="zh-CN">
                <a:sym typeface="+mn-ea"/>
              </a:rPr>
              <a:t>恶搞一下，这里我们把比较函子</a:t>
            </a:r>
            <a:r>
              <a:rPr lang="en-US" altLang="zh-CN">
                <a:sym typeface="+mn-ea"/>
              </a:rPr>
              <a:t> MyComp </a:t>
            </a:r>
            <a:r>
              <a:rPr lang="zh-CN" altLang="en-US">
                <a:sym typeface="+mn-ea"/>
              </a:rPr>
              <a:t>定义成只比较字符串第一个字符</a:t>
            </a:r>
            <a:r>
              <a:rPr lang="en-US" altLang="zh-CN">
                <a:sym typeface="+mn-ea"/>
              </a:rPr>
              <a:t> a[0] &lt; b[0]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神奇的一幕发生了，</a:t>
            </a:r>
            <a:r>
              <a:rPr lang="en-US" altLang="zh-CN">
                <a:sym typeface="+mn-ea"/>
              </a:rPr>
              <a:t>“</a:t>
            </a:r>
            <a:r>
              <a:rPr lang="en-US" altLang="zh-CN">
                <a:sym typeface="+mn-ea"/>
              </a:rPr>
              <a:t>any” </a:t>
            </a:r>
            <a:r>
              <a:rPr lang="zh-CN" altLang="en-US">
                <a:sym typeface="+mn-ea"/>
              </a:rPr>
              <a:t>不见了！为什么？因为去重！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为什么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会把</a:t>
            </a:r>
            <a:r>
              <a:rPr lang="en-US" altLang="zh-CN">
                <a:sym typeface="+mn-ea"/>
              </a:rPr>
              <a:t> “arch”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</a:t>
            </a:r>
            <a:r>
              <a:rPr lang="en-US" altLang="zh-CN">
                <a:sym typeface="+mn-ea"/>
              </a:rPr>
              <a:t>“any” </a:t>
            </a:r>
            <a:r>
              <a:rPr lang="zh-CN" altLang="en-US">
                <a:sym typeface="+mn-ea"/>
              </a:rPr>
              <a:t>视为相等的元素？明明内容都不一样？</a:t>
            </a:r>
            <a:endParaRPr lang="zh-CN" altLang="en-US">
              <a:sym typeface="+mn-ea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548755" y="2487930"/>
            <a:ext cx="2003425" cy="13335"/>
          </a:xfrm>
          <a:prstGeom prst="line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28575" cap="flat" cmpd="sng" algn="ctr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Content Placeholder 12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736715" y="4731385"/>
            <a:ext cx="4737100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和其他容器之间的转换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9079865" cy="5730875"/>
          </a:xfrm>
        </p:spPr>
        <p:txBody>
          <a:bodyPr/>
          <a:p>
            <a:r>
              <a:rPr lang="zh-CN"/>
              <a:t>上节课说过</a:t>
            </a:r>
            <a:r>
              <a:rPr lang="en-US" altLang="zh-CN"/>
              <a:t> </a:t>
            </a:r>
            <a:r>
              <a:rPr lang="en-US" altLang="zh-CN" b="1"/>
              <a:t>vector </a:t>
            </a:r>
            <a:r>
              <a:rPr lang="zh-CN" altLang="en-US" b="1"/>
              <a:t>的构造函数</a:t>
            </a:r>
            <a:r>
              <a:rPr lang="zh-CN" altLang="en-US"/>
              <a:t>也能接受</a:t>
            </a:r>
            <a:r>
              <a:rPr lang="zh-CN"/>
              <a:t>两个</a:t>
            </a:r>
            <a:r>
              <a:rPr lang="zh-CN">
                <a:sym typeface="+mn-ea"/>
              </a:rPr>
              <a:t>前向</a:t>
            </a:r>
            <a:r>
              <a:rPr lang="zh-CN"/>
              <a:t>迭代器作为参数，</a:t>
            </a:r>
            <a:r>
              <a:rPr lang="en-US" altLang="zh-CN"/>
              <a:t>set </a:t>
            </a:r>
            <a:r>
              <a:rPr lang="zh-CN" altLang="en-US"/>
              <a:t>的迭代器符合这个要求。</a:t>
            </a:r>
            <a:endParaRPr lang="zh-CN" altLang="en-US"/>
          </a:p>
          <a:p>
            <a:r>
              <a:rPr lang="zh-CN" altLang="en-US"/>
              <a:t>所以可以把</a:t>
            </a:r>
            <a:r>
              <a:rPr lang="en-US" altLang="zh-CN"/>
              <a:t> set </a:t>
            </a:r>
            <a:r>
              <a:rPr lang="zh-CN" altLang="en-US"/>
              <a:t>中的一个区间（</a:t>
            </a:r>
            <a:r>
              <a:rPr lang="en-US" altLang="zh-CN" b="1">
                <a:solidFill>
                  <a:srgbClr val="7030A0"/>
                </a:solidFill>
                <a:sym typeface="+mn-ea"/>
              </a:rPr>
              <a:t>2 ≤ x </a:t>
            </a:r>
            <a:r>
              <a:rPr lang="en-US" altLang="zh-CN" b="1">
                <a:solidFill>
                  <a:srgbClr val="7030A0"/>
                </a:solidFill>
                <a:sym typeface="+mn-ea"/>
              </a:rPr>
              <a:t>≤ </a:t>
            </a:r>
            <a:r>
              <a:rPr lang="en-US" altLang="zh-CN" b="1">
                <a:solidFill>
                  <a:srgbClr val="7030A0"/>
                </a:solidFill>
                <a:sym typeface="+mn-ea"/>
              </a:rPr>
              <a:t>4</a:t>
            </a:r>
            <a:r>
              <a:rPr lang="zh-CN" altLang="en-US"/>
              <a:t>）拷贝到</a:t>
            </a:r>
            <a:r>
              <a:rPr lang="en-US" altLang="zh-CN"/>
              <a:t> vector </a:t>
            </a:r>
            <a:r>
              <a:rPr lang="zh-CN" altLang="en-US"/>
              <a:t>中去。</a:t>
            </a:r>
            <a:endParaRPr lang="zh-CN" altLang="en-US"/>
          </a:p>
          <a:p>
            <a:r>
              <a:rPr lang="zh-CN" altLang="en-US"/>
              <a:t>相当于过滤出所有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   </a:t>
            </a:r>
            <a:r>
              <a:rPr lang="en-US" altLang="zh-CN" b="1">
                <a:solidFill>
                  <a:srgbClr val="7030A0"/>
                </a:solidFill>
                <a:sym typeface="+mn-ea"/>
              </a:rPr>
              <a:t>2 ≤ x </a:t>
            </a:r>
            <a:r>
              <a:rPr lang="en-US" altLang="zh-CN" b="1">
                <a:solidFill>
                  <a:srgbClr val="7030A0"/>
                </a:solidFill>
                <a:sym typeface="+mn-ea"/>
              </a:rPr>
              <a:t>≤ </a:t>
            </a:r>
            <a:r>
              <a:rPr lang="en-US" altLang="zh-CN" b="1">
                <a:solidFill>
                  <a:srgbClr val="7030A0"/>
                </a:solidFill>
                <a:sym typeface="+mn-ea"/>
              </a:rPr>
              <a:t>4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的元素了。</a:t>
            </a:r>
            <a:endParaRPr lang="zh-CN" altLang="en-US">
              <a:sym typeface="+mn-ea"/>
            </a:endParaRPr>
          </a:p>
          <a:p>
            <a:r>
              <a:rPr lang="en-US" altLang="zh-CN" sz="2400">
                <a:solidFill>
                  <a:schemeClr val="bg1">
                    <a:lumMod val="65000"/>
                  </a:schemeClr>
                </a:solidFill>
                <a:sym typeface="+mn-ea"/>
              </a:rPr>
              <a:t>template &lt;class ForwardIt&gt;</a:t>
            </a:r>
            <a:endParaRPr lang="zh-CN" altLang="en-US" sz="2400">
              <a:solidFill>
                <a:schemeClr val="bg1">
                  <a:lumMod val="65000"/>
                </a:schemeClr>
              </a:solidFill>
              <a:sym typeface="+mn-ea"/>
            </a:endParaRPr>
          </a:p>
          <a:p>
            <a:r>
              <a:rPr lang="en-US" altLang="zh-CN" sz="2400">
                <a:solidFill>
                  <a:schemeClr val="bg1">
                    <a:lumMod val="65000"/>
                  </a:schemeClr>
                </a:solidFill>
                <a:sym typeface="+mn-ea"/>
              </a:rPr>
              <a:t>explicit vector(ForwardIt beg, ForwardIt end);</a:t>
            </a:r>
            <a:endParaRPr lang="zh-CN" altLang="en-US">
              <a:solidFill>
                <a:schemeClr val="bg1">
                  <a:lumMod val="65000"/>
                </a:schemeClr>
              </a:solidFill>
              <a:sym typeface="+mn-ea"/>
            </a:endParaRPr>
          </a:p>
          <a:p>
            <a:r>
              <a:rPr lang="zh-CN" altLang="en-US" sz="2400">
                <a:solidFill>
                  <a:schemeClr val="bg1">
                    <a:lumMod val="50000"/>
                  </a:schemeClr>
                </a:solidFill>
                <a:sym typeface="+mn-ea"/>
              </a:rPr>
              <a:t>没错，</a:t>
            </a:r>
            <a:r>
              <a:rPr lang="en-US" altLang="zh-CN" sz="2400">
                <a:solidFill>
                  <a:schemeClr val="bg1">
                    <a:lumMod val="50000"/>
                  </a:schemeClr>
                </a:solidFill>
                <a:sym typeface="+mn-ea"/>
              </a:rPr>
              <a:t>vector </a:t>
            </a:r>
            <a:r>
              <a:rPr lang="zh-CN" altLang="en-US" sz="2400">
                <a:solidFill>
                  <a:schemeClr val="bg1">
                    <a:lumMod val="50000"/>
                  </a:schemeClr>
                </a:solidFill>
                <a:sym typeface="+mn-ea"/>
              </a:rPr>
              <a:t>的构造函数可以接受任何前向迭代器。</a:t>
            </a:r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r>
              <a:rPr lang="zh-CN" altLang="en-US" sz="2400">
                <a:solidFill>
                  <a:schemeClr val="bg1">
                    <a:lumMod val="50000"/>
                  </a:schemeClr>
                </a:solidFill>
                <a:sym typeface="+mn-ea"/>
              </a:rPr>
              <a:t>不一定是</a:t>
            </a:r>
            <a:r>
              <a:rPr lang="en-US" altLang="zh-CN" sz="2400">
                <a:solidFill>
                  <a:schemeClr val="bg1">
                    <a:lumMod val="50000"/>
                  </a:schemeClr>
                </a:solidFill>
                <a:sym typeface="+mn-ea"/>
              </a:rPr>
              <a:t> vector </a:t>
            </a:r>
            <a:r>
              <a:rPr lang="zh-CN" altLang="en-US" sz="2400">
                <a:solidFill>
                  <a:schemeClr val="bg1">
                    <a:lumMod val="50000"/>
                  </a:schemeClr>
                </a:solidFill>
                <a:sym typeface="+mn-ea"/>
              </a:rPr>
              <a:t>自己的迭代器哦，任何前向迭代器！</a:t>
            </a:r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r>
              <a:rPr lang="zh-CN" altLang="en-US" sz="2400">
                <a:solidFill>
                  <a:schemeClr val="bg1">
                    <a:lumMod val="50000"/>
                  </a:schemeClr>
                </a:solidFill>
                <a:sym typeface="+mn-ea"/>
              </a:rPr>
              <a:t>而</a:t>
            </a:r>
            <a:r>
              <a:rPr lang="en-US" altLang="zh-CN" sz="2400">
                <a:solidFill>
                  <a:schemeClr val="bg1">
                    <a:lumMod val="50000"/>
                  </a:schemeClr>
                </a:solidFill>
                <a:sym typeface="+mn-ea"/>
              </a:rPr>
              <a:t> set </a:t>
            </a:r>
            <a:r>
              <a:rPr lang="zh-CN" altLang="en-US" sz="2400">
                <a:solidFill>
                  <a:schemeClr val="bg1">
                    <a:lumMod val="50000"/>
                  </a:schemeClr>
                </a:solidFill>
                <a:sym typeface="+mn-ea"/>
              </a:rPr>
              <a:t>是双向迭代器，覆盖了前向迭代器，满足要求。</a:t>
            </a:r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838700" y="2523490"/>
            <a:ext cx="7499985" cy="213550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7100570" y="4073525"/>
            <a:ext cx="5217795" cy="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0" name="Content Placeholder 9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8110855" y="5175250"/>
            <a:ext cx="4081145" cy="941070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952490" y="2005330"/>
            <a:ext cx="6239510" cy="254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和其他容器之间的转换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10265410" cy="5730875"/>
          </a:xfrm>
        </p:spPr>
        <p:txBody>
          <a:bodyPr/>
          <a:p>
            <a:r>
              <a:rPr lang="zh-CN"/>
              <a:t>如果是</a:t>
            </a:r>
            <a:r>
              <a:rPr lang="en-US" altLang="zh-CN"/>
              <a:t> </a:t>
            </a:r>
            <a:r>
              <a:rPr lang="en-US" altLang="zh-CN" b="1">
                <a:solidFill>
                  <a:srgbClr val="0070C0"/>
                </a:solidFill>
              </a:rPr>
              <a:t>vector(b.begin(), b.end())</a:t>
            </a:r>
            <a:r>
              <a:rPr lang="en-US" altLang="zh-CN"/>
              <a:t> </a:t>
            </a:r>
            <a:r>
              <a:rPr lang="zh-CN" altLang="en-US"/>
              <a:t>那就毫无保留地把</a:t>
            </a:r>
            <a:r>
              <a:rPr lang="en-US" altLang="zh-CN"/>
              <a:t> set </a:t>
            </a:r>
            <a:r>
              <a:rPr lang="zh-CN" altLang="en-US"/>
              <a:t>的全部元素都拷贝进</a:t>
            </a:r>
            <a:r>
              <a:rPr lang="en-US" altLang="zh-CN"/>
              <a:t> vector </a:t>
            </a:r>
            <a:r>
              <a:rPr lang="zh-CN" altLang="en-US"/>
              <a:t>了，这是最常用的。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/>
          </a:p>
          <a:p>
            <a:r>
              <a:rPr lang="en-US" altLang="zh-CN" sz="2400">
                <a:solidFill>
                  <a:schemeClr val="bg1">
                    <a:lumMod val="65000"/>
                  </a:schemeClr>
                </a:solidFill>
                <a:sym typeface="+mn-ea"/>
              </a:rPr>
              <a:t>template &lt;class ForwardIt&gt;</a:t>
            </a:r>
            <a:endParaRPr lang="zh-CN" altLang="en-US" sz="2400">
              <a:solidFill>
                <a:schemeClr val="bg1">
                  <a:lumMod val="65000"/>
                </a:schemeClr>
              </a:solidFill>
              <a:sym typeface="+mn-ea"/>
            </a:endParaRPr>
          </a:p>
          <a:p>
            <a:r>
              <a:rPr lang="en-US" altLang="zh-CN" sz="2400">
                <a:solidFill>
                  <a:schemeClr val="bg1">
                    <a:lumMod val="65000"/>
                  </a:schemeClr>
                </a:solidFill>
                <a:sym typeface="+mn-ea"/>
              </a:rPr>
              <a:t>explicit vector(ForwardIt beg, ForwardIt end);</a:t>
            </a:r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8663940" y="3818255"/>
            <a:ext cx="3347720" cy="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9" name="Content Placeholder 8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244715" y="5229860"/>
            <a:ext cx="4947285" cy="113665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35C7D"/>
                              </a:gs>
                            </a:gsLst>
                            <a:lin scaled="0"/>
                          </a:gradFill>
                        </a:rPr>
                        <a:t>0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35C7D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35C7D"/>
                              </a:gs>
                            </a:gsLst>
                            <a:lin scaled="0"/>
                          </a:gradFill>
                        </a:rPr>
                        <a:t>1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35C7D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35C7D"/>
                              </a:gs>
                            </a:gsLst>
                            <a:lin scaled="0"/>
                          </a:gradFill>
                        </a:rPr>
                        <a:t>3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35C7D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35C7D"/>
                              </a:gs>
                            </a:gsLst>
                            <a:lin scaled="0"/>
                          </a:gradFill>
                        </a:rPr>
                        <a:t>4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35C7D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35C7D"/>
                              </a:gs>
                            </a:gsLst>
                            <a:lin scaled="0"/>
                          </a:gradFill>
                        </a:rPr>
                        <a:t>5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35C7D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1" name="Straight Arrow Connector 10"/>
          <p:cNvCxnSpPr/>
          <p:nvPr/>
        </p:nvCxnSpPr>
        <p:spPr>
          <a:xfrm>
            <a:off x="1424940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35025" y="168529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1969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18675" y="170561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407795" y="2757805"/>
            <a:ext cx="8802370" cy="114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rgbClr val="00B0F0"/>
            </a:solidFill>
            <a:prstDash val="solid"/>
            <a:round/>
            <a:headEnd type="none" w="med" len="med"/>
            <a:tailEnd type="arrow" w="med" len="med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7058025" y="2597150"/>
            <a:ext cx="5133975" cy="21107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和其他容器之间的转换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10265410" cy="5730875"/>
          </a:xfrm>
        </p:spPr>
        <p:txBody>
          <a:bodyPr/>
          <a:p>
            <a:r>
              <a:rPr lang="zh-CN"/>
              <a:t>也可以反过来，把</a:t>
            </a:r>
            <a:r>
              <a:rPr lang="en-US" altLang="zh-CN"/>
              <a:t> vector </a:t>
            </a:r>
            <a:r>
              <a:rPr lang="zh-CN" altLang="en-US"/>
              <a:t>转成</a:t>
            </a:r>
            <a:r>
              <a:rPr lang="en-US" altLang="zh-CN"/>
              <a:t> set</a:t>
            </a:r>
            <a:r>
              <a:rPr lang="zh-CN" altLang="en-US"/>
              <a:t>。</a:t>
            </a:r>
            <a:endParaRPr lang="zh-CN"/>
          </a:p>
          <a:p>
            <a:r>
              <a:rPr lang="zh-CN"/>
              <a:t>强制转换</a:t>
            </a:r>
            <a:r>
              <a:rPr lang="zh-CN" altLang="en-US"/>
              <a:t>到</a:t>
            </a:r>
            <a:r>
              <a:rPr lang="en-US" altLang="zh-CN"/>
              <a:t> vector </a:t>
            </a:r>
            <a:r>
              <a:rPr lang="zh-CN" altLang="en-US"/>
              <a:t>容器：</a:t>
            </a:r>
            <a:r>
              <a:rPr lang="en-US" altLang="zh-CN" b="1">
                <a:solidFill>
                  <a:srgbClr val="0070C0"/>
                </a:solidFill>
              </a:rPr>
              <a:t>vector(b.begin(), b.end())</a:t>
            </a:r>
            <a:r>
              <a:rPr lang="en-US" altLang="zh-CN"/>
              <a:t> </a:t>
            </a:r>
            <a:endParaRPr lang="zh-CN" altLang="en-US"/>
          </a:p>
          <a:p>
            <a:r>
              <a:rPr lang="zh-CN">
                <a:sym typeface="+mn-ea"/>
              </a:rPr>
              <a:t>强制转换</a:t>
            </a:r>
            <a:r>
              <a:rPr lang="zh-CN" altLang="en-US">
                <a:sym typeface="+mn-ea"/>
              </a:rPr>
              <a:t>到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容器：</a:t>
            </a:r>
            <a:r>
              <a:rPr lang="en-US" altLang="zh-CN" b="1">
                <a:solidFill>
                  <a:srgbClr val="7030A0"/>
                </a:solidFill>
                <a:sym typeface="+mn-ea"/>
              </a:rPr>
              <a:t>set</a:t>
            </a:r>
            <a:r>
              <a:rPr lang="en-US" altLang="zh-CN" b="1">
                <a:solidFill>
                  <a:srgbClr val="7030A0"/>
                </a:solidFill>
                <a:sym typeface="+mn-ea"/>
              </a:rPr>
              <a:t>(b.begin(), b.end())</a:t>
            </a:r>
            <a:r>
              <a:rPr lang="en-US" altLang="zh-CN">
                <a:sym typeface="+mn-ea"/>
              </a:rPr>
              <a:t> 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/>
          </a:p>
          <a:p>
            <a:r>
              <a:rPr lang="en-US" altLang="zh-CN" sz="2400">
                <a:solidFill>
                  <a:schemeClr val="bg1">
                    <a:lumMod val="65000"/>
                  </a:schemeClr>
                </a:solidFill>
                <a:sym typeface="+mn-ea"/>
              </a:rPr>
              <a:t>template &lt;class ForwardIt&gt;</a:t>
            </a:r>
            <a:endParaRPr lang="zh-CN" altLang="en-US" sz="2400">
              <a:solidFill>
                <a:schemeClr val="bg1">
                  <a:lumMod val="65000"/>
                </a:schemeClr>
              </a:solidFill>
              <a:sym typeface="+mn-ea"/>
            </a:endParaRPr>
          </a:p>
          <a:p>
            <a:r>
              <a:rPr lang="en-US" altLang="zh-CN" sz="2400">
                <a:solidFill>
                  <a:schemeClr val="bg1">
                    <a:lumMod val="65000"/>
                  </a:schemeClr>
                </a:solidFill>
                <a:sym typeface="+mn-ea"/>
              </a:rPr>
              <a:t>explicit set(ForwardIt beg, ForwardIt end);</a:t>
            </a:r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7161530" y="4114800"/>
            <a:ext cx="4420870" cy="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0" name="Content Placeholder 9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931660" y="5236210"/>
            <a:ext cx="5260340" cy="128651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的妙用：排序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890270"/>
            <a:ext cx="10265410" cy="5730875"/>
          </a:xfrm>
        </p:spPr>
        <p:txBody>
          <a:bodyPr/>
          <a:p>
            <a:r>
              <a:rPr lang="zh-CN" altLang="en-US"/>
              <a:t>刚刚说，把</a:t>
            </a:r>
            <a:r>
              <a:rPr lang="en-US" altLang="zh-CN"/>
              <a:t> vector </a:t>
            </a:r>
            <a:r>
              <a:rPr lang="zh-CN" altLang="en-US"/>
              <a:t>转成</a:t>
            </a:r>
            <a:r>
              <a:rPr lang="en-US" altLang="zh-CN"/>
              <a:t> set </a:t>
            </a:r>
            <a:r>
              <a:rPr lang="zh-CN" altLang="en-US"/>
              <a:t>会让元素自动</a:t>
            </a:r>
            <a:r>
              <a:rPr lang="zh-CN" altLang="en-US" b="1"/>
              <a:t>排序</a:t>
            </a:r>
            <a:r>
              <a:rPr lang="zh-CN" altLang="en-US"/>
              <a:t>和</a:t>
            </a:r>
            <a:r>
              <a:rPr lang="zh-CN" altLang="en-US" b="1"/>
              <a:t>去重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我们其实可以利用这一点，把</a:t>
            </a:r>
            <a:r>
              <a:rPr lang="en-US" altLang="zh-CN"/>
              <a:t> vector </a:t>
            </a:r>
            <a:r>
              <a:rPr lang="zh-CN" altLang="en-US"/>
              <a:t>转成</a:t>
            </a:r>
            <a:r>
              <a:rPr lang="en-US" altLang="zh-CN"/>
              <a:t> set </a:t>
            </a:r>
            <a:r>
              <a:rPr lang="zh-CN" altLang="en-US"/>
              <a:t>再转回</a:t>
            </a:r>
            <a:r>
              <a:rPr lang="en-US" altLang="zh-CN"/>
              <a:t> vector</a:t>
            </a:r>
            <a:r>
              <a:rPr lang="zh-CN" altLang="en-US"/>
              <a:t>，这样就实现去重了。</a:t>
            </a:r>
            <a:endParaRPr lang="zh-CN" altLang="en-US"/>
          </a:p>
          <a:p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r>
              <a:rPr lang="en-US" altLang="zh-CN" sz="2400">
                <a:solidFill>
                  <a:schemeClr val="bg1">
                    <a:lumMod val="65000"/>
                  </a:schemeClr>
                </a:solidFill>
                <a:sym typeface="+mn-ea"/>
              </a:rPr>
              <a:t>template &lt;class ForwardIt&gt;</a:t>
            </a:r>
            <a:endParaRPr lang="zh-CN" altLang="en-US" sz="2400">
              <a:solidFill>
                <a:schemeClr val="bg1">
                  <a:lumMod val="65000"/>
                </a:schemeClr>
              </a:solidFill>
              <a:sym typeface="+mn-ea"/>
            </a:endParaRPr>
          </a:p>
          <a:p>
            <a:r>
              <a:rPr lang="en-US" altLang="zh-CN" sz="2400">
                <a:solidFill>
                  <a:schemeClr val="bg1">
                    <a:lumMod val="65000"/>
                  </a:schemeClr>
                </a:solidFill>
                <a:sym typeface="+mn-ea"/>
              </a:rPr>
              <a:t>void assign(ForwardIt beg, ForwardIt end);</a:t>
            </a:r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endParaRPr lang="zh-CN" altLang="en-US" sz="2400">
              <a:solidFill>
                <a:schemeClr val="bg1">
                  <a:lumMod val="50000"/>
                </a:schemeClr>
              </a:solidFill>
              <a:sym typeface="+mn-ea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062345" y="2031365"/>
            <a:ext cx="6129655" cy="283972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026785" y="5655945"/>
            <a:ext cx="6165215" cy="96520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清空</a:t>
            </a:r>
            <a:r>
              <a:rPr lang="en-US" altLang="zh-CN"/>
              <a:t> set </a:t>
            </a:r>
            <a:r>
              <a:rPr lang="zh-CN" altLang="en-US"/>
              <a:t>所有元素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如图，</a:t>
            </a:r>
            <a:r>
              <a:rPr lang="zh-CN" altLang="en-US"/>
              <a:t>清空</a:t>
            </a:r>
            <a:r>
              <a:rPr lang="en-US" altLang="zh-CN"/>
              <a:t> set </a:t>
            </a:r>
            <a:r>
              <a:rPr lang="zh-CN" altLang="en-US"/>
              <a:t>有三种方式。</a:t>
            </a:r>
            <a:endParaRPr lang="zh-CN" altLang="en-US"/>
          </a:p>
          <a:p>
            <a:r>
              <a:rPr lang="zh-CN" altLang="en-US"/>
              <a:t>最常用的是调用</a:t>
            </a:r>
            <a:r>
              <a:rPr lang="en-US" altLang="zh-CN"/>
              <a:t> clear </a:t>
            </a:r>
            <a:r>
              <a:rPr lang="zh-CN" altLang="en-US"/>
              <a:t>函数。</a:t>
            </a:r>
            <a:endParaRPr lang="zh-CN" altLang="en-US"/>
          </a:p>
          <a:p>
            <a:r>
              <a:rPr lang="zh-CN" altLang="en-US"/>
              <a:t>这和</a:t>
            </a:r>
            <a:r>
              <a:rPr lang="en-US" altLang="zh-CN"/>
              <a:t> vector </a:t>
            </a:r>
            <a:r>
              <a:rPr lang="zh-CN" altLang="en-US"/>
              <a:t>的</a:t>
            </a:r>
            <a:r>
              <a:rPr lang="en-US" altLang="zh-CN"/>
              <a:t> clear </a:t>
            </a:r>
            <a:r>
              <a:rPr lang="zh-CN" altLang="en-US"/>
              <a:t>函数名字是一样的，方便记忆。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 sz="2400">
                <a:solidFill>
                  <a:schemeClr val="bg1">
                    <a:lumMod val="75000"/>
                  </a:schemeClr>
                </a:solidFill>
              </a:rPr>
              <a:t>void clear() noexcept;</a:t>
            </a:r>
            <a:endParaRPr lang="en-US" altLang="zh-CN" sz="240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zh-CN" sz="2400">
                <a:solidFill>
                  <a:schemeClr val="bg1">
                    <a:lumMod val="75000"/>
                  </a:schemeClr>
                </a:solidFill>
              </a:rPr>
              <a:t>set &amp;operator=(initializer_list&lt;int&gt; lst);</a:t>
            </a:r>
            <a:endParaRPr lang="en-US" altLang="zh-CN" sz="24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381115" y="5128895"/>
            <a:ext cx="5267960" cy="123698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83300" y="1247775"/>
            <a:ext cx="6108700" cy="3191510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set </a:t>
            </a:r>
            <a:r>
              <a:rPr lang="zh-CN" altLang="en-US"/>
              <a:t>的大小（元素个数）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zh-CN" altLang="en-US"/>
              <a:t>和</a:t>
            </a:r>
            <a:r>
              <a:rPr lang="en-US" altLang="zh-CN"/>
              <a:t> vector </a:t>
            </a:r>
            <a:r>
              <a:rPr lang="zh-CN" altLang="en-US"/>
              <a:t>一样，</a:t>
            </a:r>
            <a:r>
              <a:rPr lang="en-US" altLang="zh-CN"/>
              <a:t>set </a:t>
            </a:r>
            <a:r>
              <a:rPr lang="zh-CN" altLang="en-US"/>
              <a:t>也有个</a:t>
            </a:r>
            <a:r>
              <a:rPr lang="en-US" altLang="zh-CN"/>
              <a:t> size() </a:t>
            </a:r>
            <a:r>
              <a:rPr lang="zh-CN" altLang="en-US"/>
              <a:t>函数查询其中元素个数。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 sz="2400">
                <a:solidFill>
                  <a:schemeClr val="bg1">
                    <a:lumMod val="75000"/>
                  </a:schemeClr>
                </a:solidFill>
                <a:sym typeface="+mn-ea"/>
              </a:rPr>
              <a:t>size_t size() const noexcept;</a:t>
            </a:r>
            <a:endParaRPr lang="en-US" altLang="zh-CN" sz="2400">
              <a:solidFill>
                <a:schemeClr val="bg1">
                  <a:lumMod val="75000"/>
                </a:schemeClr>
              </a:solidFill>
              <a:sym typeface="+mn-ea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819775" y="1993900"/>
            <a:ext cx="6391275" cy="1658620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281545" y="5356860"/>
            <a:ext cx="3467100" cy="781050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set </a:t>
            </a:r>
            <a:r>
              <a:rPr lang="zh-CN" altLang="en-US"/>
              <a:t>的不去重版本：</a:t>
            </a:r>
            <a:r>
              <a:rPr lang="en-US" altLang="zh-CN"/>
              <a:t>multi</a:t>
            </a:r>
            <a:r>
              <a:rPr lang="en-US"/>
              <a:t>set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具有</a:t>
            </a:r>
            <a:r>
              <a:rPr lang="zh-CN" altLang="en-US" b="1">
                <a:solidFill>
                  <a:srgbClr val="00B050"/>
                </a:solidFill>
              </a:rPr>
              <a:t>自动排序</a:t>
            </a:r>
            <a:r>
              <a:rPr lang="zh-CN" altLang="en-US"/>
              <a:t>，</a:t>
            </a:r>
            <a:r>
              <a:rPr lang="zh-CN" altLang="en-US" b="1">
                <a:solidFill>
                  <a:srgbClr val="0070C0"/>
                </a:solidFill>
              </a:rPr>
              <a:t>自动去重</a:t>
            </a:r>
            <a:r>
              <a:rPr lang="zh-CN" altLang="en-US">
                <a:sym typeface="+mn-ea"/>
              </a:rPr>
              <a:t>，</a:t>
            </a:r>
            <a:r>
              <a:rPr lang="zh-CN" altLang="en-US" b="1">
                <a:solidFill>
                  <a:srgbClr val="C00000"/>
                </a:solidFill>
                <a:sym typeface="+mn-ea"/>
              </a:rPr>
              <a:t>能高效地查询</a:t>
            </a:r>
            <a:r>
              <a:rPr lang="zh-CN" altLang="en-US"/>
              <a:t>的特点。其中</a:t>
            </a:r>
            <a:r>
              <a:rPr lang="zh-CN" altLang="en-US" b="1">
                <a:solidFill>
                  <a:srgbClr val="0070C0"/>
                </a:solidFill>
              </a:rPr>
              <a:t>去重</a:t>
            </a:r>
            <a:r>
              <a:rPr lang="zh-CN" altLang="en-US"/>
              <a:t>和数学的</a:t>
            </a:r>
            <a:r>
              <a:rPr lang="zh-CN" altLang="en-US" b="1">
                <a:solidFill>
                  <a:srgbClr val="0070C0"/>
                </a:solidFill>
              </a:rPr>
              <a:t>集合</a:t>
            </a:r>
            <a:r>
              <a:rPr lang="zh-CN" altLang="en-US"/>
              <a:t>很像。</a:t>
            </a:r>
            <a:endParaRPr lang="zh-CN" altLang="en-US"/>
          </a:p>
          <a:p>
            <a:r>
              <a:rPr lang="zh-CN" altLang="en-US"/>
              <a:t>还有一种</a:t>
            </a:r>
            <a:r>
              <a:rPr lang="zh-CN" altLang="en-US" b="1">
                <a:solidFill>
                  <a:srgbClr val="0070C0"/>
                </a:solidFill>
              </a:rPr>
              <a:t>不会去重</a:t>
            </a:r>
            <a:r>
              <a:rPr lang="zh-CN" altLang="en-US"/>
              <a:t>的版本，那就是</a:t>
            </a:r>
            <a:r>
              <a:rPr lang="en-US" altLang="zh-CN"/>
              <a:t> multiset</a:t>
            </a:r>
            <a:r>
              <a:rPr lang="zh-CN" altLang="en-US"/>
              <a:t>，他允许重复的元素，但仍保留</a:t>
            </a:r>
            <a:r>
              <a:rPr lang="zh-CN" altLang="en-US" b="1">
                <a:solidFill>
                  <a:srgbClr val="00B050"/>
                </a:solidFill>
              </a:rPr>
              <a:t>自动排序</a:t>
            </a:r>
            <a:r>
              <a:rPr lang="zh-CN" altLang="en-US">
                <a:sym typeface="+mn-ea"/>
              </a:rPr>
              <a:t>，</a:t>
            </a:r>
            <a:r>
              <a:rPr lang="zh-CN" altLang="en-US" b="1">
                <a:solidFill>
                  <a:srgbClr val="C00000"/>
                </a:solidFill>
                <a:sym typeface="+mn-ea"/>
              </a:rPr>
              <a:t>能高效地查询</a:t>
            </a:r>
            <a:r>
              <a:rPr lang="zh-CN" altLang="en-US">
                <a:sym typeface="+mn-ea"/>
              </a:rPr>
              <a:t>的特点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特点：因为</a:t>
            </a:r>
            <a:r>
              <a:rPr lang="en-US" altLang="zh-CN"/>
              <a:t> multiset </a:t>
            </a:r>
            <a:r>
              <a:rPr lang="zh-CN" altLang="en-US" b="1">
                <a:solidFill>
                  <a:srgbClr val="0070C0"/>
                </a:solidFill>
              </a:rPr>
              <a:t>不会去重</a:t>
            </a:r>
            <a:r>
              <a:rPr lang="zh-CN" altLang="en-US"/>
              <a:t>，但又</a:t>
            </a:r>
            <a:r>
              <a:rPr lang="zh-CN" altLang="en-US" b="1">
                <a:solidFill>
                  <a:srgbClr val="00B050"/>
                </a:solidFill>
              </a:rPr>
              <a:t>自动排序</a:t>
            </a:r>
            <a:r>
              <a:rPr lang="zh-CN" altLang="en-US">
                <a:sym typeface="+mn-ea"/>
              </a:rPr>
              <a:t>，所以其中所有相等的元素都会紧挨着，例如</a:t>
            </a:r>
            <a:r>
              <a:rPr lang="en-US" altLang="zh-CN">
                <a:sym typeface="+mn-ea"/>
              </a:rPr>
              <a:t> {1, </a:t>
            </a:r>
            <a:r>
              <a:rPr lang="en-US" altLang="zh-CN" b="1">
                <a:sym typeface="+mn-ea"/>
              </a:rPr>
              <a:t>2, 2,</a:t>
            </a:r>
            <a:r>
              <a:rPr lang="en-US" altLang="zh-CN">
                <a:sym typeface="+mn-ea"/>
              </a:rPr>
              <a:t> 4, 6}</a:t>
            </a:r>
            <a:r>
              <a:rPr lang="zh-CN" altLang="en-US">
                <a:sym typeface="+mn-ea"/>
              </a:rPr>
              <a:t>。</a:t>
            </a:r>
            <a:endParaRPr lang="zh-CN" altLang="en-US" b="1">
              <a:solidFill>
                <a:srgbClr val="00B050"/>
              </a:solidFill>
              <a:sym typeface="+mn-ea"/>
            </a:endParaRPr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551295" y="5059045"/>
            <a:ext cx="5031105" cy="106934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25235" y="2049145"/>
            <a:ext cx="5826760" cy="17938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2075" y="1037590"/>
            <a:ext cx="2710180" cy="448310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查找</a:t>
            </a:r>
            <a:r>
              <a:rPr lang="en-US" altLang="zh-CN"/>
              <a:t> </a:t>
            </a:r>
            <a:r>
              <a:rPr lang="en-US"/>
              <a:t>multiset </a:t>
            </a:r>
            <a:r>
              <a:rPr lang="zh-CN" altLang="en-US"/>
              <a:t>中的等值区间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刚刚说了</a:t>
            </a:r>
            <a:r>
              <a:rPr lang="en-US" altLang="zh-CN">
                <a:sym typeface="+mn-ea"/>
              </a:rPr>
              <a:t> multiset </a:t>
            </a:r>
            <a:r>
              <a:rPr lang="zh-CN" altLang="en-US">
                <a:sym typeface="+mn-ea"/>
              </a:rPr>
              <a:t>里相等的元素都是紧挨着排列的。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所以可以用</a:t>
            </a:r>
            <a:r>
              <a:rPr lang="en-US" altLang="zh-CN">
                <a:sym typeface="+mn-ea"/>
              </a:rPr>
              <a:t> upper_bound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lower_bound </a:t>
            </a:r>
            <a:r>
              <a:rPr lang="zh-CN" altLang="en-US">
                <a:sym typeface="+mn-ea"/>
              </a:rPr>
              <a:t>函数获取所有相等值的区间。</a:t>
            </a:r>
            <a:endParaRPr lang="zh-CN" altLang="en-US">
              <a:sym typeface="+mn-ea"/>
            </a:endParaRPr>
          </a:p>
          <a:p>
            <a:r>
              <a:rPr lang="en-US" altLang="zh-CN" sz="2800">
                <a:sym typeface="+mn-ea"/>
              </a:rPr>
              <a:t>[lower_bound, upper_bound)</a:t>
            </a:r>
            <a:endParaRPr lang="en-US" altLang="zh-CN" sz="2800">
              <a:sym typeface="+mn-ea"/>
            </a:endParaRPr>
          </a:p>
          <a:p>
            <a:endParaRPr lang="en-US" altLang="zh-CN" sz="2800">
              <a:sym typeface="+mn-ea"/>
            </a:endParaRPr>
          </a:p>
          <a:p>
            <a:endParaRPr lang="en-US" altLang="zh-CN" sz="2800">
              <a:sym typeface="+mn-ea"/>
            </a:endParaRPr>
          </a:p>
          <a:p>
            <a:r>
              <a:rPr lang="en-US" sz="20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lower_bound(int const &amp;val) const;</a:t>
            </a:r>
            <a:endParaRPr lang="en-US" sz="20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r>
              <a:rPr lang="en-US" sz="20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upper_bound(int const &amp;val) const;</a:t>
            </a:r>
            <a:endParaRPr lang="en-US" altLang="zh-CN" sz="2000">
              <a:sym typeface="+mn-ea"/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609080" y="5208905"/>
            <a:ext cx="4812665" cy="107696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63920" y="2689860"/>
            <a:ext cx="6228080" cy="1478280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07795" y="331851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6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6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E30000"/>
                              </a:gs>
                              <a:gs pos="100000">
                                <a:srgbClr val="760303"/>
                              </a:gs>
                            </a:gsLst>
                            <a:lin scaled="0"/>
                          </a:gradFill>
                        </a:rPr>
                        <a:t>2</a:t>
                      </a:r>
                      <a:endParaRPr lang="en-US" sz="6000">
                        <a:gradFill>
                          <a:gsLst>
                            <a:gs pos="0">
                              <a:srgbClr val="E30000"/>
                            </a:gs>
                            <a:gs pos="100000">
                              <a:srgbClr val="760303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E30000"/>
                              </a:gs>
                              <a:gs pos="100000">
                                <a:srgbClr val="760303"/>
                              </a:gs>
                            </a:gsLst>
                            <a:lin scaled="0"/>
                          </a:gradFill>
                        </a:rPr>
                        <a:t>2</a:t>
                      </a:r>
                      <a:endParaRPr lang="en-US" sz="6000">
                        <a:gradFill>
                          <a:gsLst>
                            <a:gs pos="0">
                              <a:srgbClr val="E30000"/>
                            </a:gs>
                            <a:gs pos="100000">
                              <a:srgbClr val="760303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6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1" name="Straight Arrow Connector 10"/>
          <p:cNvCxnSpPr/>
          <p:nvPr/>
        </p:nvCxnSpPr>
        <p:spPr>
          <a:xfrm>
            <a:off x="1424940" y="220726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35025" y="168529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19690" y="2227580"/>
            <a:ext cx="9525" cy="10909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18675" y="170561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4947920" y="1610995"/>
            <a:ext cx="1270" cy="170751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3534410" y="1089025"/>
            <a:ext cx="28289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lower_bound(2)</a:t>
            </a:r>
            <a:endParaRPr lang="en-US" sz="2800" b="1"/>
          </a:p>
        </p:txBody>
      </p:sp>
      <p:cxnSp>
        <p:nvCxnSpPr>
          <p:cNvPr id="2" name="Straight Arrow Connector 1"/>
          <p:cNvCxnSpPr>
            <a:stCxn id="3" idx="2"/>
          </p:cNvCxnSpPr>
          <p:nvPr/>
        </p:nvCxnSpPr>
        <p:spPr>
          <a:xfrm>
            <a:off x="8463280" y="1603375"/>
            <a:ext cx="4445" cy="169481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7019290" y="1081405"/>
            <a:ext cx="28873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upper_bound(2)</a:t>
            </a:r>
            <a:endParaRPr lang="en-US" sz="2800" b="1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4937125" y="2646680"/>
            <a:ext cx="3505200" cy="1016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" name="Content Placeholder 1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783580" y="1836420"/>
            <a:ext cx="6408420" cy="24295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的排序：</a:t>
            </a:r>
            <a:r>
              <a:rPr lang="zh-CN"/>
              <a:t>自定义排序函数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-71120" y="844550"/>
            <a:ext cx="6021705" cy="5730875"/>
          </a:xfrm>
        </p:spPr>
        <p:txBody>
          <a:bodyPr/>
          <a:p>
            <a:r>
              <a:rPr lang="zh-CN" altLang="en-US">
                <a:sym typeface="+mn-ea"/>
              </a:rPr>
              <a:t>首先搞懂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内部是怎么确定两个元素</a:t>
            </a:r>
            <a:r>
              <a:rPr lang="en-US" altLang="zh-CN">
                <a:sym typeface="+mn-ea"/>
              </a:rPr>
              <a:t> a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b </a:t>
            </a:r>
            <a:r>
              <a:rPr lang="zh-CN" altLang="en-US">
                <a:sym typeface="+mn-ea"/>
              </a:rPr>
              <a:t>相等的：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!(a &lt; b) &amp;&amp; !(b &lt; a)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也就是说他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内部没有用到</a:t>
            </a:r>
            <a:r>
              <a:rPr lang="en-US" altLang="zh-CN">
                <a:sym typeface="+mn-ea"/>
              </a:rPr>
              <a:t> == </a:t>
            </a:r>
            <a:r>
              <a:rPr lang="zh-CN" altLang="en-US">
                <a:sym typeface="+mn-ea"/>
              </a:rPr>
              <a:t>运算符，而是调用了两次比较函子来判断的。逻辑是：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若</a:t>
            </a:r>
            <a:r>
              <a:rPr lang="en-US" altLang="zh-CN">
                <a:sym typeface="+mn-ea"/>
              </a:rPr>
              <a:t> </a:t>
            </a:r>
            <a:r>
              <a:rPr lang="en-US" altLang="zh-CN" b="1">
                <a:sym typeface="+mn-ea"/>
              </a:rPr>
              <a:t>a </a:t>
            </a:r>
            <a:r>
              <a:rPr lang="zh-CN" altLang="en-US" b="1">
                <a:sym typeface="+mn-ea"/>
              </a:rPr>
              <a:t>不小于</a:t>
            </a:r>
            <a:r>
              <a:rPr lang="en-US" altLang="zh-CN" b="1">
                <a:sym typeface="+mn-ea"/>
              </a:rPr>
              <a:t> b </a:t>
            </a:r>
            <a:r>
              <a:rPr lang="zh-CN" altLang="en-US" b="1">
                <a:sym typeface="+mn-ea"/>
              </a:rPr>
              <a:t>且</a:t>
            </a:r>
            <a:r>
              <a:rPr lang="en-US" altLang="zh-CN" b="1">
                <a:sym typeface="+mn-ea"/>
              </a:rPr>
              <a:t> b </a:t>
            </a:r>
            <a:r>
              <a:rPr lang="zh-CN" altLang="en-US" b="1">
                <a:sym typeface="+mn-ea"/>
              </a:rPr>
              <a:t>不小于</a:t>
            </a:r>
            <a:r>
              <a:rPr lang="en-US" altLang="zh-CN" b="1">
                <a:sym typeface="+mn-ea"/>
              </a:rPr>
              <a:t> a</a:t>
            </a:r>
            <a:r>
              <a:rPr lang="zh-CN" altLang="en-US">
                <a:sym typeface="+mn-ea"/>
              </a:rPr>
              <a:t>，则视为</a:t>
            </a:r>
            <a:r>
              <a:rPr lang="en-US" altLang="zh-CN">
                <a:sym typeface="+mn-ea"/>
              </a:rPr>
              <a:t> </a:t>
            </a:r>
            <a:r>
              <a:rPr lang="en-US" altLang="zh-CN" b="1">
                <a:sym typeface="+mn-ea"/>
              </a:rPr>
              <a:t>a </a:t>
            </a:r>
            <a:r>
              <a:rPr lang="zh-CN" altLang="en-US" b="1">
                <a:sym typeface="+mn-ea"/>
              </a:rPr>
              <a:t>等于</a:t>
            </a:r>
            <a:r>
              <a:rPr lang="en-US" altLang="zh-CN" b="1">
                <a:sym typeface="+mn-ea"/>
              </a:rPr>
              <a:t> b</a:t>
            </a:r>
            <a:r>
              <a:rPr lang="zh-CN" altLang="en-US">
                <a:sym typeface="+mn-ea"/>
              </a:rPr>
              <a:t>，所以这就是为什么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只需要一个比较函子，不需要相等函子的原因。</a:t>
            </a:r>
            <a:endParaRPr lang="zh-CN" altLang="en-US">
              <a:sym typeface="+mn-ea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620510" y="2487930"/>
            <a:ext cx="2003425" cy="13335"/>
          </a:xfrm>
          <a:prstGeom prst="line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28575" cap="flat" cmpd="sng" algn="ctr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Content Placeholder 12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736715" y="4731385"/>
            <a:ext cx="4737100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查找</a:t>
            </a:r>
            <a:r>
              <a:rPr lang="en-US" altLang="zh-CN">
                <a:sym typeface="+mn-ea"/>
              </a:rPr>
              <a:t> </a:t>
            </a:r>
            <a:r>
              <a:rPr lang="en-US">
                <a:sym typeface="+mn-ea"/>
              </a:rPr>
              <a:t>multiset </a:t>
            </a:r>
            <a:r>
              <a:rPr lang="zh-CN" altLang="en-US">
                <a:sym typeface="+mn-ea"/>
              </a:rPr>
              <a:t>中的等值区间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795" y="890270"/>
            <a:ext cx="5806440" cy="5730875"/>
          </a:xfrm>
        </p:spPr>
        <p:txBody>
          <a:bodyPr/>
          <a:p>
            <a:r>
              <a:rPr lang="zh-CN">
                <a:sym typeface="+mn-ea"/>
              </a:rPr>
              <a:t>对于</a:t>
            </a:r>
            <a:r>
              <a:rPr lang="en-US" altLang="zh-CN">
                <a:sym typeface="+mn-ea"/>
              </a:rPr>
              <a:t> lower_bound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upper_bound </a:t>
            </a:r>
            <a:r>
              <a:rPr lang="zh-CN" altLang="en-US">
                <a:sym typeface="+mn-ea"/>
              </a:rPr>
              <a:t>的参数相同的情况，可以用</a:t>
            </a:r>
            <a:r>
              <a:rPr lang="en-US" altLang="zh-CN">
                <a:sym typeface="+mn-ea"/>
              </a:rPr>
              <a:t> equal_range </a:t>
            </a:r>
            <a:r>
              <a:rPr lang="zh-CN" altLang="en-US">
                <a:sym typeface="+mn-ea"/>
              </a:rPr>
              <a:t>一次性求出两个边界，获得等值区间，更高效。</a:t>
            </a:r>
            <a:endParaRPr lang="zh-CN" altLang="en-US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pair&lt;iterator, iterator&gt; equal_range(int const &amp;val) const;</a:t>
            </a:r>
            <a:endParaRPr lang="zh-CN" altLang="en-US" sz="2400">
              <a:sym typeface="+mn-ea"/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609080" y="5208905"/>
            <a:ext cx="4812665" cy="107696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34710" y="2521585"/>
            <a:ext cx="6257290" cy="1538605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查找</a:t>
            </a:r>
            <a:r>
              <a:rPr lang="en-US" altLang="zh-CN">
                <a:sym typeface="+mn-ea"/>
              </a:rPr>
              <a:t> </a:t>
            </a:r>
            <a:r>
              <a:rPr lang="en-US">
                <a:sym typeface="+mn-ea"/>
              </a:rPr>
              <a:t>multiset </a:t>
            </a:r>
            <a:r>
              <a:rPr lang="zh-CN" altLang="en-US">
                <a:sym typeface="+mn-ea"/>
              </a:rPr>
              <a:t>中的等值区间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869315"/>
            <a:ext cx="6608445" cy="5730875"/>
          </a:xfrm>
        </p:spPr>
        <p:txBody>
          <a:bodyPr/>
          <a:p>
            <a:r>
              <a:rPr lang="en-US" sz="2800">
                <a:sym typeface="+mn-ea"/>
              </a:rPr>
              <a:t>equal_range</a:t>
            </a:r>
            <a:r>
              <a:rPr lang="zh-CN" altLang="en-US" sz="2800">
                <a:sym typeface="+mn-ea"/>
              </a:rPr>
              <a:t>（等值区间）和调用两次</a:t>
            </a:r>
            <a:r>
              <a:rPr lang="en-US" altLang="zh-CN" sz="2800">
                <a:sym typeface="+mn-ea"/>
              </a:rPr>
              <a:t> lower_bound</a:t>
            </a:r>
            <a:r>
              <a:rPr lang="zh-CN" altLang="en-US" sz="2800">
                <a:sym typeface="+mn-ea"/>
              </a:rPr>
              <a:t>（大于等于起点）</a:t>
            </a:r>
            <a:r>
              <a:rPr lang="en-US" altLang="zh-CN" sz="2800">
                <a:sym typeface="+mn-ea"/>
              </a:rPr>
              <a:t>upper_bound</a:t>
            </a:r>
            <a:r>
              <a:rPr lang="zh-CN" altLang="en-US" sz="2800">
                <a:sym typeface="+mn-ea"/>
              </a:rPr>
              <a:t>（大于起点）的不同：</a:t>
            </a:r>
            <a:endParaRPr lang="zh-CN" altLang="en-US" sz="2800">
              <a:sym typeface="+mn-ea"/>
            </a:endParaRPr>
          </a:p>
          <a:p>
            <a:r>
              <a:rPr lang="zh-CN" altLang="en-US" sz="2800">
                <a:sym typeface="+mn-ea"/>
              </a:rPr>
              <a:t>当指定的值找不到时，</a:t>
            </a:r>
            <a:r>
              <a:rPr lang="en-US" altLang="zh-CN" sz="2800">
                <a:sym typeface="+mn-ea"/>
              </a:rPr>
              <a:t>equal_range </a:t>
            </a:r>
            <a:r>
              <a:rPr lang="zh-CN" altLang="en-US" sz="2800">
                <a:sym typeface="+mn-ea"/>
              </a:rPr>
              <a:t>返回两个</a:t>
            </a:r>
            <a:r>
              <a:rPr lang="en-US" altLang="zh-CN" sz="2800">
                <a:sym typeface="+mn-ea"/>
              </a:rPr>
              <a:t> end() </a:t>
            </a:r>
            <a:r>
              <a:rPr lang="zh-CN" altLang="en-US" sz="2800">
                <a:sym typeface="+mn-ea"/>
              </a:rPr>
              <a:t>迭代器，代表空区间。</a:t>
            </a:r>
            <a:endParaRPr lang="zh-CN" altLang="en-US" sz="2800">
              <a:sym typeface="+mn-ea"/>
            </a:endParaRPr>
          </a:p>
          <a:p>
            <a:r>
              <a:rPr lang="en-US" altLang="zh-CN" sz="2800">
                <a:sym typeface="+mn-ea"/>
              </a:rPr>
              <a:t>lower/upper_bound </a:t>
            </a:r>
            <a:r>
              <a:rPr lang="zh-CN" altLang="en-US" sz="2800">
                <a:sym typeface="+mn-ea"/>
              </a:rPr>
              <a:t>却会正常返回指向大于等于</a:t>
            </a:r>
            <a:r>
              <a:rPr lang="en-US" altLang="zh-CN" sz="2800">
                <a:sym typeface="+mn-ea"/>
              </a:rPr>
              <a:t>/</a:t>
            </a:r>
            <a:r>
              <a:rPr lang="zh-CN" altLang="en-US" sz="2800">
                <a:sym typeface="+mn-ea"/>
              </a:rPr>
              <a:t>大于指定值的迭代器。</a:t>
            </a:r>
            <a:endParaRPr lang="zh-CN" altLang="en-US" sz="2800">
              <a:sym typeface="+mn-ea"/>
            </a:endParaRPr>
          </a:p>
          <a:p>
            <a:r>
              <a:rPr lang="zh-CN" altLang="en-US" sz="2800">
                <a:sym typeface="+mn-ea"/>
              </a:rPr>
              <a:t>原因：</a:t>
            </a:r>
            <a:r>
              <a:rPr lang="en-US" altLang="zh-CN" sz="2800">
                <a:sym typeface="+mn-ea"/>
              </a:rPr>
              <a:t>equal_range </a:t>
            </a:r>
            <a:r>
              <a:rPr lang="zh-CN" altLang="en-US" sz="2800">
                <a:sym typeface="+mn-ea"/>
              </a:rPr>
              <a:t>的用途都是返回一个用来遍历的区间，两个迭代器是一起用的，不会单独用。所以为了高效，找不到等值元素会直接返回空区间。</a:t>
            </a:r>
            <a:endParaRPr lang="zh-CN" altLang="en-US" sz="2800"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pair&lt;iterator, iterator&gt; equal_range(int const &amp;val) const;</a:t>
            </a:r>
            <a:endParaRPr lang="zh-CN" altLang="en-US" sz="2400">
              <a:sym typeface="+mn-ea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431280" y="1776730"/>
            <a:ext cx="5760720" cy="253301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7009765" y="5060315"/>
            <a:ext cx="4010660" cy="1374140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删除</a:t>
            </a:r>
            <a:r>
              <a:rPr lang="en-US" altLang="zh-CN">
                <a:sym typeface="+mn-ea"/>
              </a:rPr>
              <a:t> </a:t>
            </a:r>
            <a:r>
              <a:rPr lang="en-US">
                <a:sym typeface="+mn-ea"/>
              </a:rPr>
              <a:t>multiset </a:t>
            </a:r>
            <a:r>
              <a:rPr lang="zh-CN" altLang="en-US">
                <a:sym typeface="+mn-ea"/>
              </a:rPr>
              <a:t>中的等值区间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795" y="890270"/>
            <a:ext cx="5806440" cy="5730875"/>
          </a:xfrm>
        </p:spPr>
        <p:txBody>
          <a:bodyPr/>
          <a:p>
            <a:r>
              <a:rPr lang="en-US">
                <a:sym typeface="+mn-ea"/>
              </a:rPr>
              <a:t>erase </a:t>
            </a:r>
            <a:r>
              <a:rPr lang="zh-CN" altLang="en-US">
                <a:sym typeface="+mn-ea"/>
              </a:rPr>
              <a:t>只有一个参数的版本，会把所有等于</a:t>
            </a:r>
            <a:r>
              <a:rPr lang="en-US" altLang="zh-CN">
                <a:sym typeface="+mn-ea"/>
              </a:rPr>
              <a:t> 2 </a:t>
            </a:r>
            <a:r>
              <a:rPr lang="zh-CN" altLang="en-US">
                <a:sym typeface="+mn-ea"/>
              </a:rPr>
              <a:t>的元素删除。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例如：</a:t>
            </a:r>
            <a:r>
              <a:rPr lang="en-US" altLang="zh-CN">
                <a:sym typeface="+mn-ea"/>
              </a:rPr>
              <a:t>b.erase(2) </a:t>
            </a:r>
            <a:r>
              <a:rPr lang="zh-CN" altLang="en-US">
                <a:sym typeface="+mn-ea"/>
              </a:rPr>
              <a:t>等价于</a:t>
            </a:r>
            <a:r>
              <a:rPr lang="en-US" altLang="zh-CN">
                <a:sym typeface="+mn-ea"/>
              </a:rPr>
              <a:t>b.erase(b.lower_bound(2), b.upper_bound(2));</a:t>
            </a:r>
            <a:endParaRPr lang="zh-CN" altLang="en-US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iterator erase(int const &amp;val) const;</a:t>
            </a:r>
            <a:endParaRPr lang="zh-CN" altLang="en-US" sz="2400">
              <a:sym typeface="+mn-ea"/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609080" y="5208905"/>
            <a:ext cx="4812665" cy="107696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63260" y="2959100"/>
            <a:ext cx="6428740" cy="1118870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查找</a:t>
            </a:r>
            <a:r>
              <a:rPr lang="en-US" altLang="zh-CN">
                <a:sym typeface="+mn-ea"/>
              </a:rPr>
              <a:t> </a:t>
            </a:r>
            <a:r>
              <a:rPr lang="en-US">
                <a:sym typeface="+mn-ea"/>
              </a:rPr>
              <a:t>multiset </a:t>
            </a:r>
            <a:r>
              <a:rPr lang="zh-CN" altLang="en-US">
                <a:sym typeface="+mn-ea"/>
              </a:rPr>
              <a:t>中的等值区间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869315"/>
            <a:ext cx="6608445" cy="5730875"/>
          </a:xfrm>
        </p:spPr>
        <p:txBody>
          <a:bodyPr/>
          <a:p>
            <a:r>
              <a:rPr lang="en-US">
                <a:sym typeface="+mn-ea"/>
              </a:rPr>
              <a:t>equal_range </a:t>
            </a:r>
            <a:r>
              <a:rPr lang="zh-CN" altLang="en-US">
                <a:sym typeface="+mn-ea"/>
              </a:rPr>
              <a:t>返回的等值区间，</a:t>
            </a:r>
            <a:r>
              <a:rPr lang="zh-CN" altLang="en-US">
                <a:sym typeface="+mn-ea"/>
              </a:rPr>
              <a:t>可以求长度，也</a:t>
            </a:r>
            <a:r>
              <a:rPr lang="zh-CN" altLang="en-US">
                <a:sym typeface="+mn-ea"/>
              </a:rPr>
              <a:t>可以遍历。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对</a:t>
            </a:r>
            <a:r>
              <a:rPr lang="en-US" altLang="zh-CN">
                <a:sym typeface="+mn-ea"/>
              </a:rPr>
              <a:t> multiset </a:t>
            </a:r>
            <a:r>
              <a:rPr lang="zh-CN" altLang="en-US">
                <a:sym typeface="+mn-ea"/>
              </a:rPr>
              <a:t>而言遍历似乎没什么用，反正都是一堆相等的元素。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求长度也没什么用，可以用</a:t>
            </a:r>
            <a:r>
              <a:rPr lang="en-US" altLang="zh-CN">
                <a:sym typeface="+mn-ea"/>
              </a:rPr>
              <a:t> count </a:t>
            </a:r>
            <a:r>
              <a:rPr lang="zh-CN" altLang="en-US">
                <a:sym typeface="+mn-ea"/>
              </a:rPr>
              <a:t>替代，总之就是非常尴尬。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但之后说到</a:t>
            </a:r>
            <a:r>
              <a:rPr lang="en-US" altLang="zh-CN">
                <a:sym typeface="+mn-ea"/>
              </a:rPr>
              <a:t> multimap </a:t>
            </a:r>
            <a:r>
              <a:rPr lang="zh-CN" altLang="en-US">
                <a:sym typeface="+mn-ea"/>
              </a:rPr>
              <a:t>的时候这个函数就会很有用了，下节课再说。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pair&lt;iterator, iterator&gt; equal_range(int const &amp;val) const;</a:t>
            </a:r>
            <a:endParaRPr lang="zh-CN" altLang="en-US" sz="2400">
              <a:sym typeface="+mn-ea"/>
            </a:endParaRPr>
          </a:p>
        </p:txBody>
      </p:sp>
      <p:pic>
        <p:nvPicPr>
          <p:cNvPr id="11" name="Content Placeholder 10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7285990" y="5056505"/>
            <a:ext cx="3457575" cy="1381125"/>
          </a:xfrm>
          <a:prstGeom prst="rect">
            <a:avLst/>
          </a:prstGeom>
        </p:spPr>
      </p:pic>
      <p:pic>
        <p:nvPicPr>
          <p:cNvPr id="13" name="Content Placeholder 12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7945" y="1638935"/>
            <a:ext cx="5774055" cy="3127375"/>
          </a:xfrm>
          <a:prstGeom prst="rect">
            <a:avLst/>
          </a:prstGeom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求</a:t>
            </a:r>
            <a:r>
              <a:rPr lang="en-US" altLang="zh-CN">
                <a:sym typeface="+mn-ea"/>
              </a:rPr>
              <a:t> </a:t>
            </a:r>
            <a:r>
              <a:rPr lang="en-US">
                <a:sym typeface="+mn-ea"/>
              </a:rPr>
              <a:t>multiset </a:t>
            </a:r>
            <a:r>
              <a:rPr lang="zh-CN" altLang="en-US">
                <a:sym typeface="+mn-ea"/>
              </a:rPr>
              <a:t>中的等值元素个数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869315"/>
            <a:ext cx="6608445" cy="5730875"/>
          </a:xfrm>
        </p:spPr>
        <p:txBody>
          <a:bodyPr/>
          <a:p>
            <a:r>
              <a:rPr lang="en-US">
                <a:sym typeface="+mn-ea"/>
              </a:rPr>
              <a:t>count(x) </a:t>
            </a:r>
            <a:r>
              <a:rPr lang="zh-CN" altLang="en-US">
                <a:sym typeface="+mn-ea"/>
              </a:rPr>
              <a:t>返回</a:t>
            </a:r>
            <a:r>
              <a:rPr lang="en-US" altLang="zh-CN">
                <a:sym typeface="+mn-ea"/>
              </a:rPr>
              <a:t> multiset </a:t>
            </a:r>
            <a:r>
              <a:rPr lang="zh-CN" altLang="en-US">
                <a:sym typeface="+mn-ea"/>
              </a:rPr>
              <a:t>中等于</a:t>
            </a:r>
            <a:r>
              <a:rPr lang="en-US" altLang="zh-CN">
                <a:sym typeface="+mn-ea"/>
              </a:rPr>
              <a:t> x </a:t>
            </a:r>
            <a:r>
              <a:rPr lang="zh-CN" altLang="en-US">
                <a:sym typeface="+mn-ea"/>
              </a:rPr>
              <a:t>的元素个数（如果找不到则返回</a:t>
            </a:r>
            <a:r>
              <a:rPr lang="en-US" altLang="zh-CN">
                <a:sym typeface="+mn-ea"/>
              </a:rPr>
              <a:t> 0</a:t>
            </a:r>
            <a:r>
              <a:rPr lang="zh-CN" altLang="en-US">
                <a:sym typeface="+mn-ea"/>
              </a:rPr>
              <a:t>）。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刚刚说</a:t>
            </a:r>
            <a:r>
              <a:rPr lang="en-US" altLang="zh-CN">
                <a:sym typeface="+mn-ea"/>
              </a:rPr>
              <a:t> set</a:t>
            </a:r>
            <a:r>
              <a:rPr lang="zh-CN" altLang="en-US">
                <a:sym typeface="+mn-ea"/>
              </a:rPr>
              <a:t>（具有去重功能）的</a:t>
            </a:r>
            <a:r>
              <a:rPr lang="en-US" altLang="zh-CN">
                <a:sym typeface="+mn-ea"/>
              </a:rPr>
              <a:t> count </a:t>
            </a:r>
            <a:r>
              <a:rPr lang="zh-CN" altLang="en-US">
                <a:sym typeface="+mn-ea"/>
              </a:rPr>
              <a:t>只会返回</a:t>
            </a:r>
            <a:r>
              <a:rPr lang="en-US" altLang="zh-CN">
                <a:sym typeface="+mn-ea"/>
              </a:rPr>
              <a:t> 0 </a:t>
            </a:r>
            <a:r>
              <a:rPr lang="zh-CN" altLang="en-US">
                <a:sym typeface="+mn-ea"/>
              </a:rPr>
              <a:t>或</a:t>
            </a:r>
            <a:r>
              <a:rPr lang="en-US" altLang="zh-CN">
                <a:sym typeface="+mn-ea"/>
              </a:rPr>
              <a:t> 1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而</a:t>
            </a:r>
            <a:r>
              <a:rPr lang="en-US" altLang="zh-CN">
                <a:sym typeface="+mn-ea"/>
              </a:rPr>
              <a:t> multiset</a:t>
            </a:r>
            <a:r>
              <a:rPr lang="zh-CN" altLang="en-US">
                <a:sym typeface="+mn-ea"/>
              </a:rPr>
              <a:t>（没有去重功能）的</a:t>
            </a:r>
            <a:r>
              <a:rPr lang="en-US" altLang="zh-CN">
                <a:sym typeface="+mn-ea"/>
              </a:rPr>
              <a:t> count </a:t>
            </a:r>
            <a:r>
              <a:rPr lang="zh-CN" altLang="en-US">
                <a:sym typeface="+mn-ea"/>
              </a:rPr>
              <a:t>可以返回任何</a:t>
            </a:r>
            <a:r>
              <a:rPr lang="en-US" altLang="zh-CN">
                <a:sym typeface="+mn-ea"/>
              </a:rPr>
              <a:t> ≥ 0 </a:t>
            </a:r>
            <a:r>
              <a:rPr lang="zh-CN" altLang="en-US">
                <a:sym typeface="+mn-ea"/>
              </a:rPr>
              <a:t>的数。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sz="2400">
                <a:solidFill>
                  <a:schemeClr val="accent6">
                    <a:lumMod val="75000"/>
                  </a:schemeClr>
                </a:solidFill>
                <a:sym typeface="+mn-ea"/>
              </a:rPr>
              <a:t>size_t count(int const &amp;val) const;</a:t>
            </a:r>
            <a:endParaRPr lang="zh-CN" altLang="en-US" sz="2400">
              <a:sym typeface="+mn-ea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080125" y="2762250"/>
            <a:ext cx="6111875" cy="13335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806565" y="5097780"/>
            <a:ext cx="4417060" cy="1299210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multiset </a:t>
            </a:r>
            <a:r>
              <a:rPr lang="zh-CN" altLang="en-US"/>
              <a:t>也有</a:t>
            </a:r>
            <a:r>
              <a:rPr lang="en-US" altLang="zh-CN"/>
              <a:t> find 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/>
              <a:t>multiset </a:t>
            </a:r>
            <a:r>
              <a:rPr lang="zh-CN" altLang="en-US"/>
              <a:t>允许多个重复的元素存在，那么</a:t>
            </a:r>
            <a:r>
              <a:rPr lang="en-US" altLang="zh-CN"/>
              <a:t> find </a:t>
            </a:r>
            <a:r>
              <a:rPr lang="zh-CN" altLang="en-US"/>
              <a:t>会返回哪一个？第一个！</a:t>
            </a:r>
            <a:endParaRPr lang="zh-CN" altLang="en-US"/>
          </a:p>
          <a:p>
            <a:r>
              <a:rPr lang="en-US" altLang="zh-CN"/>
              <a:t>find(x) </a:t>
            </a:r>
            <a:r>
              <a:rPr lang="zh-CN" altLang="en-US"/>
              <a:t>会返回第一个等于</a:t>
            </a:r>
            <a:r>
              <a:rPr lang="en-US" altLang="zh-CN"/>
              <a:t> x </a:t>
            </a:r>
            <a:r>
              <a:rPr lang="zh-CN" altLang="en-US"/>
              <a:t>的元素的迭代器。找不到也是返回</a:t>
            </a:r>
            <a:r>
              <a:rPr lang="en-US" altLang="zh-CN"/>
              <a:t> end()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938520" y="2019300"/>
            <a:ext cx="6253480" cy="1485265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805295" y="4505960"/>
            <a:ext cx="4519930" cy="1849120"/>
          </a:xfrm>
          <a:prstGeom prst="rect">
            <a:avLst/>
          </a:prstGeom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multiset </a:t>
            </a:r>
            <a:r>
              <a:rPr lang="zh-CN" altLang="en-US">
                <a:sym typeface="+mn-ea"/>
              </a:rPr>
              <a:t>增删改查</a:t>
            </a:r>
            <a:r>
              <a:rPr lang="zh-CN" altLang="en-US"/>
              <a:t>操作</a:t>
            </a:r>
            <a:r>
              <a:rPr lang="zh-CN" altLang="en-US"/>
              <a:t>总结</a:t>
            </a:r>
            <a:endParaRPr lang="zh-CN" altLang="en-US"/>
          </a:p>
        </p:txBody>
      </p:sp>
      <p:graphicFrame>
        <p:nvGraphicFramePr>
          <p:cNvPr id="7" name="Content Placeholder 6"/>
          <p:cNvGraphicFramePr/>
          <p:nvPr>
            <p:ph idx="1"/>
          </p:nvPr>
        </p:nvGraphicFramePr>
        <p:xfrm>
          <a:off x="609600" y="1174750"/>
          <a:ext cx="1018794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8930"/>
                <a:gridCol w="858901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操作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实现方法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增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a.insert(x)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删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a.erase(x) </a:t>
                      </a:r>
                      <a:r>
                        <a:rPr lang="zh-CN" altLang="en-US" sz="1800">
                          <a:sym typeface="+mn-ea"/>
                        </a:rPr>
                        <a:t>或者</a:t>
                      </a:r>
                      <a:r>
                        <a:rPr lang="en-US" altLang="zh-CN"/>
                        <a:t> a.erase(a.lower_bound(x), a.upper_bound(x))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改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一旦插入就无法修改，只能先删再增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a.find(x) != a.end() </a:t>
                      </a:r>
                      <a:r>
                        <a:rPr lang="zh-CN" altLang="en-US"/>
                        <a:t>或者</a:t>
                      </a:r>
                      <a:r>
                        <a:rPr lang="en-US" altLang="zh-CN"/>
                        <a:t> a.count(x)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set </a:t>
            </a:r>
            <a:r>
              <a:rPr lang="zh-CN" altLang="en-US"/>
              <a:t>系列成员函数总结</a:t>
            </a:r>
            <a:endParaRPr lang="zh-CN" alt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609600" y="1174750"/>
          <a:ext cx="10972800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925"/>
                <a:gridCol w="3474085"/>
                <a:gridCol w="1101725"/>
                <a:gridCol w="1116965"/>
                <a:gridCol w="34671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函数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含义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multiset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unordered_set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insert(x)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插入一个元素</a:t>
                      </a:r>
                      <a:r>
                        <a:rPr lang="en-US" altLang="zh-CN"/>
                        <a:t> x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erase(x)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删除所有等于</a:t>
                      </a:r>
                      <a:r>
                        <a:rPr lang="en-US" altLang="zh-CN"/>
                        <a:t> x </a:t>
                      </a:r>
                      <a:r>
                        <a:rPr lang="zh-CN" altLang="en-US"/>
                        <a:t>的元素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count(x)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有多少个等于</a:t>
                      </a:r>
                      <a:r>
                        <a:rPr lang="en-US" altLang="zh-CN"/>
                        <a:t> x </a:t>
                      </a:r>
                      <a:r>
                        <a:rPr lang="zh-CN" altLang="en-US"/>
                        <a:t>的元素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0</a:t>
                      </a:r>
                      <a:r>
                        <a:rPr lang="zh-CN" altLang="en-US" sz="1800">
                          <a:sym typeface="+mn-ea"/>
                        </a:rPr>
                        <a:t>或</a:t>
                      </a:r>
                      <a:r>
                        <a:rPr lang="en-US" altLang="zh-CN" sz="1800">
                          <a:sym typeface="+mn-ea"/>
                        </a:rPr>
                        <a:t>1</a:t>
                      </a:r>
                      <a:endParaRPr lang="en-US" altLang="zh-CN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0</a:t>
                      </a:r>
                      <a:r>
                        <a:rPr lang="zh-CN" altLang="en-US" sz="1800">
                          <a:sym typeface="+mn-ea"/>
                        </a:rPr>
                        <a:t>或</a:t>
                      </a:r>
                      <a:r>
                        <a:rPr lang="en-US" altLang="zh-CN" sz="1800">
                          <a:sym typeface="+mn-ea"/>
                        </a:rPr>
                        <a:t>1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find(x)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指向第一个等于</a:t>
                      </a:r>
                      <a:r>
                        <a:rPr lang="en-US" altLang="zh-CN"/>
                        <a:t> x </a:t>
                      </a:r>
                      <a:r>
                        <a:rPr lang="zh-CN" altLang="en-US"/>
                        <a:t>的元素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lower_bound(x)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指向第一个大于等于</a:t>
                      </a:r>
                      <a:r>
                        <a:rPr lang="en-US" altLang="zh-CN"/>
                        <a:t> x </a:t>
                      </a:r>
                      <a:r>
                        <a:rPr lang="zh-CN" altLang="en-US"/>
                        <a:t>的元素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×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upper_bound(x)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指向第一个大于</a:t>
                      </a:r>
                      <a:r>
                        <a:rPr lang="en-US" altLang="zh-CN"/>
                        <a:t> x </a:t>
                      </a:r>
                      <a:r>
                        <a:rPr lang="zh-CN" altLang="en-US"/>
                        <a:t>的元素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×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equal_range(x)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所有等于</a:t>
                      </a:r>
                      <a:r>
                        <a:rPr lang="en-US" altLang="zh-CN" sz="1800">
                          <a:sym typeface="+mn-ea"/>
                        </a:rPr>
                        <a:t> x </a:t>
                      </a:r>
                      <a:r>
                        <a:rPr lang="zh-CN" altLang="en-US" sz="1800">
                          <a:sym typeface="+mn-ea"/>
                        </a:rPr>
                        <a:t>的元素所组成的区间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C++11 </a:t>
            </a:r>
            <a:r>
              <a:rPr lang="zh-CN" altLang="en-US"/>
              <a:t>新增：</a:t>
            </a:r>
            <a:r>
              <a:rPr lang="en-US" altLang="zh-CN"/>
              <a:t>unordered_set </a:t>
            </a:r>
            <a:r>
              <a:rPr lang="zh-CN" altLang="en-US"/>
              <a:t>容器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572770" y="773430"/>
            <a:ext cx="5715635" cy="5730875"/>
          </a:xfrm>
        </p:spPr>
        <p:txBody>
          <a:bodyPr/>
          <a:p>
            <a:r>
              <a:rPr lang="en-US"/>
              <a:t>set </a:t>
            </a:r>
            <a:r>
              <a:rPr lang="zh-CN" altLang="en-US"/>
              <a:t>会让元素从小到大排序。</a:t>
            </a:r>
            <a:endParaRPr lang="zh-CN" altLang="en-US"/>
          </a:p>
          <a:p>
            <a:r>
              <a:rPr lang="zh-CN" altLang="en-US"/>
              <a:t>而</a:t>
            </a:r>
            <a:r>
              <a:rPr lang="en-US" altLang="zh-CN"/>
              <a:t> unordered_set </a:t>
            </a:r>
            <a:r>
              <a:rPr lang="zh-CN" altLang="en-US" b="1"/>
              <a:t>不会排序</a:t>
            </a:r>
            <a:r>
              <a:rPr lang="zh-CN" altLang="en-US"/>
              <a:t>，里面的元素都是</a:t>
            </a:r>
            <a:r>
              <a:rPr lang="zh-CN" altLang="en-US" b="1"/>
              <a:t>完全随机的顺序</a:t>
            </a:r>
            <a:r>
              <a:rPr lang="zh-CN" altLang="en-US"/>
              <a:t>，和插入的顺序也不一样。虽然你可能注意到这里的刚好和插入的顺序相反？巧合而已，具体怎么顺序是和</a:t>
            </a:r>
            <a:r>
              <a:rPr lang="en-US" altLang="zh-CN"/>
              <a:t> glibc </a:t>
            </a:r>
            <a:r>
              <a:rPr lang="zh-CN" altLang="en-US"/>
              <a:t>实现有关的。</a:t>
            </a:r>
            <a:endParaRPr lang="zh-CN" altLang="en-US"/>
          </a:p>
          <a:p>
            <a:r>
              <a:rPr lang="en-US" altLang="zh-CN"/>
              <a:t>set </a:t>
            </a:r>
            <a:r>
              <a:rPr lang="zh-CN" altLang="en-US"/>
              <a:t>基于红黑树实现，相当于二分查找树，</a:t>
            </a:r>
            <a:r>
              <a:rPr lang="en-US" altLang="zh-CN"/>
              <a:t>unordered_set </a:t>
            </a:r>
            <a:r>
              <a:rPr lang="zh-CN" altLang="en-US"/>
              <a:t>基于散列哈希表实现，正是哈希函数导致了</a:t>
            </a:r>
            <a:r>
              <a:rPr lang="zh-CN" altLang="en-US">
                <a:sym typeface="+mn-ea"/>
              </a:rPr>
              <a:t>随机</a:t>
            </a:r>
            <a:r>
              <a:rPr lang="zh-CN" altLang="en-US">
                <a:sym typeface="+mn-ea"/>
              </a:rPr>
              <a:t>的</a:t>
            </a:r>
            <a:r>
              <a:rPr lang="zh-CN" altLang="en-US"/>
              <a:t>顺序。</a:t>
            </a:r>
            <a:endParaRPr lang="zh-CN" altLang="en-US"/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288405" y="2098675"/>
            <a:ext cx="5903595" cy="149860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681470" y="5366385"/>
            <a:ext cx="4667250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不同版本的</a:t>
            </a:r>
            <a:r>
              <a:rPr lang="en-US" altLang="zh-CN"/>
              <a:t> set </a:t>
            </a:r>
            <a:r>
              <a:rPr lang="zh-CN" altLang="en-US"/>
              <a:t>容器比较</a:t>
            </a:r>
            <a:endParaRPr lang="zh-CN" altLang="en-US"/>
          </a:p>
        </p:txBody>
      </p:sp>
      <p:graphicFrame>
        <p:nvGraphicFramePr>
          <p:cNvPr id="8" name="Content Placeholder 7"/>
          <p:cNvGraphicFramePr/>
          <p:nvPr>
            <p:ph idx="1"/>
          </p:nvPr>
        </p:nvGraphicFramePr>
        <p:xfrm>
          <a:off x="609600" y="1174750"/>
          <a:ext cx="1097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4560"/>
                <a:gridCol w="2194560"/>
                <a:gridCol w="2194560"/>
                <a:gridCol w="2194560"/>
                <a:gridCol w="219456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类型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去重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有序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查找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插入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vector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×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×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O(n)</a:t>
                      </a:r>
                      <a:endParaRPr lang="zh-CN" alt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B050"/>
                          </a:solidFill>
                        </a:rPr>
                        <a:t>O(1)</a:t>
                      </a:r>
                      <a:r>
                        <a:rPr lang="en-US"/>
                        <a:t> ~ 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O(n)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B050"/>
                          </a:solidFill>
                        </a:rPr>
                        <a:t>√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B050"/>
                          </a:solidFill>
                        </a:rPr>
                        <a:t>√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O(logn)</a:t>
                      </a:r>
                      <a:endParaRPr lang="zh-CN" altLang="en-US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O(logn)</a:t>
                      </a:r>
                      <a:endParaRPr lang="zh-CN" altLang="en-US" sz="1800">
                        <a:solidFill>
                          <a:srgbClr val="00B05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multiset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olidFill>
                            <a:srgbClr val="FF0000"/>
                          </a:solidFill>
                          <a:sym typeface="+mn-ea"/>
                        </a:rPr>
                        <a:t>×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O(logn)</a:t>
                      </a:r>
                      <a:endParaRPr lang="zh-CN" altLang="en-US" sz="1800">
                        <a:solidFill>
                          <a:srgbClr val="00B05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O(logn)</a:t>
                      </a:r>
                      <a:endParaRPr lang="zh-CN" altLang="en-US" sz="1800">
                        <a:solidFill>
                          <a:srgbClr val="00B05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unordered_set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×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O(1)</a:t>
                      </a:r>
                      <a:endParaRPr lang="zh-CN" altLang="en-US" sz="18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O(1)</a:t>
                      </a:r>
                      <a:endParaRPr lang="en-US" altLang="en-US" sz="1800">
                        <a:solidFill>
                          <a:srgbClr val="00B05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unordered_multiset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olidFill>
                            <a:srgbClr val="FF0000"/>
                          </a:solidFill>
                          <a:sym typeface="+mn-ea"/>
                        </a:rPr>
                        <a:t>×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olidFill>
                            <a:srgbClr val="FF0000"/>
                          </a:solidFill>
                          <a:sym typeface="+mn-ea"/>
                        </a:rPr>
                        <a:t>×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O(1)</a:t>
                      </a:r>
                      <a:endParaRPr lang="zh-CN" altLang="en-US" sz="18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O(1)</a:t>
                      </a:r>
                      <a:endParaRPr lang="en-US" altLang="en-US" sz="1800">
                        <a:solidFill>
                          <a:srgbClr val="00B050"/>
                        </a:solidFill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" name="Content Placeholder 1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783580" y="1836420"/>
            <a:ext cx="6408420" cy="24295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set </a:t>
            </a:r>
            <a:r>
              <a:rPr lang="zh-CN" altLang="en-US"/>
              <a:t>的排序：</a:t>
            </a:r>
            <a:r>
              <a:rPr lang="zh-CN"/>
              <a:t>自定义排序函数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-71120" y="844550"/>
            <a:ext cx="6021705" cy="5730875"/>
          </a:xfrm>
        </p:spPr>
        <p:txBody>
          <a:bodyPr/>
          <a:p>
            <a:r>
              <a:rPr lang="zh-CN">
                <a:sym typeface="+mn-ea"/>
              </a:rPr>
              <a:t>所以我们这里写了</a:t>
            </a:r>
            <a:r>
              <a:rPr lang="en-US" altLang="zh-CN">
                <a:sym typeface="+mn-ea"/>
              </a:rPr>
              <a:t> a[0] &lt; b[0] </a:t>
            </a:r>
            <a:r>
              <a:rPr lang="zh-CN" altLang="en-US">
                <a:sym typeface="+mn-ea"/>
              </a:rPr>
              <a:t>就相当于让相等条件变成了</a:t>
            </a:r>
            <a:r>
              <a:rPr lang="en-US" altLang="zh-CN">
                <a:sym typeface="+mn-ea"/>
              </a:rPr>
              <a:t> a[0] == b[0]</a:t>
            </a:r>
            <a:r>
              <a:rPr lang="zh-CN" altLang="en-US">
                <a:sym typeface="+mn-ea"/>
              </a:rPr>
              <a:t>。也就是说只要第一个字符相等就视为字符串相等，所以</a:t>
            </a:r>
            <a:r>
              <a:rPr lang="en-US" altLang="zh-CN">
                <a:sym typeface="+mn-ea"/>
              </a:rPr>
              <a:t> </a:t>
            </a:r>
            <a:r>
              <a:rPr lang="en-US" altLang="zh-CN">
                <a:sym typeface="+mn-ea"/>
              </a:rPr>
              <a:t>“arch”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“any” </a:t>
            </a:r>
            <a:r>
              <a:rPr lang="zh-CN" altLang="en-US">
                <a:sym typeface="+mn-ea"/>
              </a:rPr>
              <a:t>会被视为相等的元素，从而被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给去重了！</a:t>
            </a:r>
            <a:endParaRPr lang="zh-CN" altLang="en-US">
              <a:sym typeface="+mn-ea"/>
            </a:endParaRPr>
          </a:p>
          <a:p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扩展知识：其实，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map&lt;K, T&gt;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无非就是个只比较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 K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无视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 T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的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 set&lt;pair&lt;K, T&gt;&gt;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，顺手还加了一些方便的函数，比如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 []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和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 at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。</a:t>
            </a:r>
            <a:endParaRPr lang="zh-CN" altLang="en-US">
              <a:solidFill>
                <a:schemeClr val="bg1">
                  <a:lumMod val="65000"/>
                </a:schemeClr>
              </a:solidFill>
              <a:sym typeface="+mn-ea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620510" y="2487930"/>
            <a:ext cx="2003425" cy="13335"/>
          </a:xfrm>
          <a:prstGeom prst="line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28575" cap="flat" cmpd="sng" algn="ctr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Content Placeholder 12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6736715" y="4731385"/>
            <a:ext cx="4737100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不同版本的</a:t>
            </a:r>
            <a:r>
              <a:rPr lang="en-US" altLang="zh-CN"/>
              <a:t> set </a:t>
            </a:r>
            <a:r>
              <a:rPr lang="zh-CN" altLang="en-US"/>
              <a:t>容器比较</a:t>
            </a:r>
            <a:endParaRPr lang="zh-CN" altLang="en-US"/>
          </a:p>
        </p:txBody>
      </p:sp>
      <p:graphicFrame>
        <p:nvGraphicFramePr>
          <p:cNvPr id="8" name="Content Placeholder 7"/>
          <p:cNvGraphicFramePr/>
          <p:nvPr>
            <p:ph idx="1"/>
          </p:nvPr>
        </p:nvGraphicFramePr>
        <p:xfrm>
          <a:off x="609600" y="1174750"/>
          <a:ext cx="1097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4560"/>
                <a:gridCol w="1960245"/>
                <a:gridCol w="2357120"/>
                <a:gridCol w="1744980"/>
                <a:gridCol w="271589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类型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头文件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lower/upper_bound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equal_range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find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vector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&lt;vector&gt;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O(logn)</a:t>
                      </a:r>
                      <a:endParaRPr lang="zh-CN" alt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/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O(logn)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olidFill>
                            <a:srgbClr val="FF0000"/>
                          </a:solidFill>
                          <a:sym typeface="+mn-ea"/>
                        </a:rPr>
                        <a:t>O(n)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&lt;set&gt;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O(logn)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O(logn)</a:t>
                      </a:r>
                      <a:endParaRPr lang="zh-CN" altLang="en-US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O(logn)</a:t>
                      </a:r>
                      <a:endParaRPr lang="en-US" altLang="zh-CN" sz="1800">
                        <a:solidFill>
                          <a:srgbClr val="00B05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multiset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&lt;set&gt;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O(logn)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O(logn)</a:t>
                      </a:r>
                      <a:endParaRPr lang="zh-CN" altLang="en-US" sz="1800">
                        <a:solidFill>
                          <a:srgbClr val="00B05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O(logn)</a:t>
                      </a:r>
                      <a:endParaRPr lang="zh-CN" altLang="en-US" sz="1800">
                        <a:solidFill>
                          <a:srgbClr val="00B05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unordered_set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&lt;</a:t>
                      </a:r>
                      <a:r>
                        <a:rPr lang="en-US" altLang="zh-CN" sz="1800">
                          <a:sym typeface="+mn-ea"/>
                        </a:rPr>
                        <a:t>unordered_</a:t>
                      </a:r>
                      <a:r>
                        <a:rPr lang="en-US" altLang="zh-CN" sz="1800">
                          <a:sym typeface="+mn-ea"/>
                        </a:rPr>
                        <a:t>set&gt;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×</a:t>
                      </a:r>
                      <a:r>
                        <a:rPr lang="zh-CN" altLang="en-US" sz="1800">
                          <a:sym typeface="+mn-ea"/>
                        </a:rPr>
                        <a:t>，因为是无序的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 sz="18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 sz="18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unordered_multiset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&lt;unordered_set&gt;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olidFill>
                            <a:srgbClr val="FF0000"/>
                          </a:solidFill>
                          <a:sym typeface="+mn-ea"/>
                        </a:rPr>
                        <a:t>×</a:t>
                      </a:r>
                      <a:r>
                        <a:rPr lang="zh-CN" altLang="en-US" sz="1800">
                          <a:sym typeface="+mn-ea"/>
                        </a:rPr>
                        <a:t>，因为是无序的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 sz="18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B050"/>
                          </a:solidFill>
                          <a:sym typeface="+mn-ea"/>
                        </a:rPr>
                        <a:t>√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 sz="18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查找方面各容器适合的领域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>
                <a:sym typeface="+mn-ea"/>
              </a:rPr>
              <a:t>vector </a:t>
            </a:r>
            <a:r>
              <a:rPr lang="zh-CN" altLang="en-US">
                <a:sym typeface="+mn-ea"/>
              </a:rPr>
              <a:t>适合：按</a:t>
            </a:r>
            <a:r>
              <a:rPr lang="zh-CN" altLang="en-US" b="1">
                <a:sym typeface="+mn-ea"/>
              </a:rPr>
              <a:t>索引</a:t>
            </a:r>
            <a:r>
              <a:rPr lang="zh-CN" altLang="en-US">
                <a:sym typeface="+mn-ea"/>
              </a:rPr>
              <a:t>查找。通过运算符</a:t>
            </a:r>
            <a:r>
              <a:rPr lang="en-US" altLang="zh-CN">
                <a:sym typeface="+mn-ea"/>
              </a:rPr>
              <a:t> []</a:t>
            </a:r>
            <a:r>
              <a:rPr lang="zh-CN" altLang="en-US">
                <a:sym typeface="+mn-ea"/>
              </a:rPr>
              <a:t>。</a:t>
            </a:r>
            <a:endParaRPr lang="en-US"/>
          </a:p>
          <a:p>
            <a:r>
              <a:rPr lang="en-US">
                <a:sym typeface="+mn-ea"/>
              </a:rPr>
              <a:t>set </a:t>
            </a:r>
            <a:r>
              <a:rPr lang="zh-CN" altLang="en-US">
                <a:sym typeface="+mn-ea"/>
              </a:rPr>
              <a:t>适合：按</a:t>
            </a:r>
            <a:r>
              <a:rPr lang="zh-CN" altLang="en-US" b="1">
                <a:sym typeface="+mn-ea"/>
              </a:rPr>
              <a:t>值相等</a:t>
            </a:r>
            <a:r>
              <a:rPr lang="zh-CN" altLang="en-US">
                <a:sym typeface="+mn-ea"/>
              </a:rPr>
              <a:t>查找，按</a:t>
            </a:r>
            <a:r>
              <a:rPr lang="zh-CN" altLang="en-US" b="1">
                <a:sym typeface="+mn-ea"/>
              </a:rPr>
              <a:t>值大于</a:t>
            </a:r>
            <a:r>
              <a:rPr lang="en-US" altLang="zh-CN" b="1">
                <a:sym typeface="+mn-ea"/>
              </a:rPr>
              <a:t>/</a:t>
            </a:r>
            <a:r>
              <a:rPr lang="zh-CN" altLang="en-US" b="1">
                <a:sym typeface="+mn-ea"/>
              </a:rPr>
              <a:t>小于</a:t>
            </a:r>
            <a:r>
              <a:rPr lang="zh-CN" altLang="en-US">
                <a:sym typeface="+mn-ea"/>
              </a:rPr>
              <a:t>查找。分别通过函数</a:t>
            </a:r>
            <a:r>
              <a:rPr lang="en-US" altLang="zh-CN">
                <a:sym typeface="+mn-ea"/>
              </a:rPr>
              <a:t> find</a:t>
            </a:r>
            <a:r>
              <a:rPr lang="zh-CN" altLang="en-US">
                <a:sym typeface="+mn-ea"/>
              </a:rPr>
              <a:t>、</a:t>
            </a:r>
            <a:r>
              <a:rPr lang="en-US" altLang="zh-CN">
                <a:sym typeface="+mn-ea"/>
              </a:rPr>
              <a:t>lower_bound</a:t>
            </a:r>
            <a:r>
              <a:rPr lang="zh-CN" altLang="en-US">
                <a:sym typeface="+mn-ea"/>
              </a:rPr>
              <a:t>、</a:t>
            </a:r>
            <a:r>
              <a:rPr lang="en-US" altLang="zh-CN">
                <a:sym typeface="+mn-ea"/>
              </a:rPr>
              <a:t>upper_bound</a:t>
            </a:r>
            <a:r>
              <a:rPr lang="zh-CN" altLang="en-US">
                <a:sym typeface="+mn-ea"/>
              </a:rPr>
              <a:t>。</a:t>
            </a:r>
            <a:endParaRPr lang="zh-CN" altLang="en-US"/>
          </a:p>
          <a:p>
            <a:r>
              <a:rPr lang="en-US">
                <a:sym typeface="+mn-ea"/>
              </a:rPr>
              <a:t>unordered_set </a:t>
            </a:r>
            <a:r>
              <a:rPr lang="zh-CN" altLang="en-US">
                <a:sym typeface="+mn-ea"/>
              </a:rPr>
              <a:t>只适合：按</a:t>
            </a:r>
            <a:r>
              <a:rPr lang="zh-CN" altLang="en-US" b="1">
                <a:sym typeface="+mn-ea"/>
              </a:rPr>
              <a:t>值相等</a:t>
            </a:r>
            <a:r>
              <a:rPr lang="zh-CN" altLang="en-US">
                <a:sym typeface="+mn-ea"/>
              </a:rPr>
              <a:t>查找，通过函数</a:t>
            </a:r>
            <a:r>
              <a:rPr lang="en-US" altLang="zh-CN">
                <a:sym typeface="+mn-ea"/>
              </a:rPr>
              <a:t> find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zh-CN" altLang="en-US"/>
              <a:t>小贴士：</a:t>
            </a:r>
            <a:r>
              <a:rPr lang="en-US"/>
              <a:t>unordered_set </a:t>
            </a:r>
            <a:r>
              <a:rPr lang="zh-CN" altLang="en-US"/>
              <a:t>的性能在数据量足够大（＞</a:t>
            </a:r>
            <a:r>
              <a:rPr lang="en-US" altLang="zh-CN"/>
              <a:t>1000</a:t>
            </a:r>
            <a:r>
              <a:rPr lang="zh-CN" altLang="en-US"/>
              <a:t>）时，平均查找时间比</a:t>
            </a:r>
            <a:r>
              <a:rPr lang="en-US" altLang="zh-CN"/>
              <a:t> set </a:t>
            </a:r>
            <a:r>
              <a:rPr lang="zh-CN" altLang="en-US"/>
              <a:t>短，但不保证稳定。</a:t>
            </a:r>
            <a:endParaRPr lang="zh-CN" altLang="en-US"/>
          </a:p>
          <a:p>
            <a:r>
              <a:rPr lang="zh-CN" altLang="en-US"/>
              <a:t>我个人推荐使用久经沙场的</a:t>
            </a:r>
            <a:r>
              <a:rPr lang="en-US" altLang="zh-CN"/>
              <a:t> set</a:t>
            </a:r>
            <a:r>
              <a:rPr lang="zh-CN" altLang="en-US"/>
              <a:t>，数据量小时更高效。</a:t>
            </a:r>
            <a:endParaRPr lang="zh-CN" alt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从</a:t>
            </a:r>
            <a:r>
              <a:rPr lang="en-US" altLang="zh-CN"/>
              <a:t> set </a:t>
            </a:r>
            <a:r>
              <a:rPr lang="zh-CN" altLang="en-US"/>
              <a:t>到</a:t>
            </a:r>
            <a:r>
              <a:rPr lang="en-US" altLang="zh-CN"/>
              <a:t> map</a:t>
            </a:r>
            <a:r>
              <a:rPr lang="zh-CN" altLang="en-US"/>
              <a:t>：有什么不同？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关于</a:t>
            </a:r>
            <a:r>
              <a:rPr lang="en-US" altLang="zh-CN"/>
              <a:t> set </a:t>
            </a:r>
            <a:r>
              <a:rPr lang="zh-CN" altLang="en-US"/>
              <a:t>和</a:t>
            </a:r>
            <a:r>
              <a:rPr lang="en-US" altLang="zh-CN"/>
              <a:t> map </a:t>
            </a:r>
            <a:r>
              <a:rPr lang="zh-CN" altLang="en-US"/>
              <a:t>还没有讲到的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unordered_set&lt;tuple&lt;int, int&gt;&gt; </a:t>
            </a:r>
            <a:r>
              <a:rPr lang="zh-CN" altLang="en-US"/>
              <a:t>会出错，如何修复？</a:t>
            </a:r>
            <a:endParaRPr lang="zh-CN" altLang="en-US"/>
          </a:p>
          <a:p>
            <a:r>
              <a:rPr lang="en-US" altLang="zh-CN"/>
              <a:t>std::less</a:t>
            </a:r>
            <a:r>
              <a:rPr lang="zh-CN" altLang="en-US"/>
              <a:t>，</a:t>
            </a:r>
            <a:r>
              <a:rPr lang="en-US" altLang="zh-CN"/>
              <a:t>std::hash</a:t>
            </a:r>
            <a:r>
              <a:rPr lang="zh-CN" altLang="en-US"/>
              <a:t>，用户如何自定义他们的特化？</a:t>
            </a:r>
            <a:endParaRPr lang="zh-CN" altLang="en-US"/>
          </a:p>
          <a:p>
            <a:r>
              <a:rPr lang="en-US" altLang="zh-CN"/>
              <a:t>set </a:t>
            </a:r>
            <a:r>
              <a:rPr lang="zh-CN" altLang="en-US"/>
              <a:t>的排序函子能否有状态（有捕获变量的</a:t>
            </a:r>
            <a:r>
              <a:rPr lang="en-US" altLang="zh-CN"/>
              <a:t> lambda </a:t>
            </a:r>
            <a:r>
              <a:rPr lang="zh-CN" altLang="en-US"/>
              <a:t>表达式）</a:t>
            </a:r>
            <a:endParaRPr lang="zh-CN" altLang="en-US"/>
          </a:p>
          <a:p>
            <a:r>
              <a:rPr lang="en-US" altLang="zh-CN"/>
              <a:t>emplace</a:t>
            </a:r>
            <a:r>
              <a:rPr lang="zh-CN" altLang="en-US"/>
              <a:t>，</a:t>
            </a:r>
            <a:r>
              <a:rPr lang="en-US" altLang="zh-CN"/>
              <a:t>emplace_hint</a:t>
            </a:r>
            <a:r>
              <a:rPr lang="zh-CN" altLang="en-US"/>
              <a:t>，</a:t>
            </a:r>
            <a:r>
              <a:rPr lang="en-US" altLang="zh-CN"/>
              <a:t>try_emplace </a:t>
            </a:r>
            <a:r>
              <a:rPr lang="zh-CN" altLang="en-US"/>
              <a:t>有什么区别？</a:t>
            </a:r>
            <a:endParaRPr lang="zh-CN" altLang="en-US"/>
          </a:p>
          <a:p>
            <a:r>
              <a:rPr lang="zh-CN" altLang="en-US"/>
              <a:t>我需要高效去重，可</a:t>
            </a:r>
            <a:r>
              <a:rPr lang="en-US" altLang="zh-CN"/>
              <a:t> set </a:t>
            </a:r>
            <a:r>
              <a:rPr lang="zh-CN" altLang="en-US"/>
              <a:t>没法并行，有没有并行版的</a:t>
            </a:r>
            <a:r>
              <a:rPr lang="en-US" altLang="zh-CN"/>
              <a:t> set</a:t>
            </a:r>
            <a:r>
              <a:rPr lang="zh-CN" altLang="en-US"/>
              <a:t>？</a:t>
            </a:r>
            <a:endParaRPr lang="zh-CN" altLang="en-US"/>
          </a:p>
          <a:p>
            <a:r>
              <a:rPr lang="zh-CN" altLang="en-US"/>
              <a:t>关注小彭老师不迷路，我们之后课专门讨论一下这些问题。</a:t>
            </a:r>
            <a:endParaRPr lang="zh-CN" alt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algorithm(next ep plan)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57195" y="837565"/>
            <a:ext cx="5896610" cy="602043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algorithm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p>
            <a:r>
              <a:rPr lang="en-US"/>
              <a:t>copy, copy_n</a:t>
            </a:r>
            <a:endParaRPr lang="en-US"/>
          </a:p>
          <a:p>
            <a:r>
              <a:rPr lang="en-US"/>
              <a:t>copy_if, copy_if_n</a:t>
            </a:r>
            <a:endParaRPr lang="en-US"/>
          </a:p>
          <a:p>
            <a:r>
              <a:rPr lang="en-US"/>
              <a:t>copy_backward</a:t>
            </a:r>
            <a:endParaRPr lang="en-US"/>
          </a:p>
          <a:p>
            <a:r>
              <a:rPr lang="en-US"/>
              <a:t>fill, fill_n</a:t>
            </a:r>
            <a:endParaRPr lang="en-US"/>
          </a:p>
          <a:p>
            <a:r>
              <a:rPr lang="en-US"/>
              <a:t>for_each, for_each_n</a:t>
            </a:r>
            <a:endParaRPr lang="en-US"/>
          </a:p>
          <a:p>
            <a:r>
              <a:rPr lang="en-US"/>
              <a:t>remove, remove_if</a:t>
            </a:r>
            <a:endParaRPr lang="en-US"/>
          </a:p>
          <a:p>
            <a:r>
              <a:rPr lang="en-US"/>
              <a:t>remove_copy, remove_copy_if</a:t>
            </a:r>
            <a:endParaRPr lang="en-US"/>
          </a:p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>
                <a:sym typeface="+mn-ea"/>
              </a:rPr>
              <a:t>search, search_n</a:t>
            </a:r>
            <a:endParaRPr lang="en-US"/>
          </a:p>
          <a:p>
            <a:r>
              <a:rPr lang="en-US">
                <a:sym typeface="+mn-ea"/>
              </a:rPr>
              <a:t>includes</a:t>
            </a:r>
            <a:endParaRPr lang="en-US"/>
          </a:p>
          <a:p>
            <a:r>
              <a:rPr lang="en-US">
                <a:sym typeface="+mn-ea"/>
              </a:rPr>
              <a:t>mismatch</a:t>
            </a:r>
            <a:endParaRPr lang="en-US"/>
          </a:p>
          <a:p>
            <a:r>
              <a:rPr lang="en-US">
                <a:sym typeface="+mn-ea"/>
              </a:rPr>
              <a:t>find, rfind</a:t>
            </a:r>
            <a:endParaRPr lang="en-US"/>
          </a:p>
          <a:p>
            <a:r>
              <a:rPr lang="en-US">
                <a:sym typeface="+mn-ea"/>
              </a:rPr>
              <a:t>find_first_of, find_end</a:t>
            </a:r>
            <a:endParaRPr lang="en-US">
              <a:sym typeface="+mn-ea"/>
            </a:endParaRPr>
          </a:p>
          <a:p>
            <a:r>
              <a:rPr lang="en-US"/>
              <a:t>replace, replace_if</a:t>
            </a:r>
            <a:endParaRPr lang="en-US"/>
          </a:p>
          <a:p>
            <a:r>
              <a:rPr lang="en-US"/>
              <a:t>replace_copy, replace_copy_if</a:t>
            </a:r>
            <a:endParaRPr lang="en-US"/>
          </a:p>
        </p:txBody>
      </p:sp>
    </p:spTree>
  </p:cSld>
  <p:clrMapOvr>
    <a:masterClrMapping/>
  </p:clrMapOvr>
  <p:transition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algorithm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p>
            <a:r>
              <a:rPr lang="en-US">
                <a:sym typeface="+mn-ea"/>
              </a:rPr>
              <a:t>search, search_n</a:t>
            </a:r>
            <a:endParaRPr lang="en-US"/>
          </a:p>
          <a:p>
            <a:r>
              <a:rPr lang="en-US">
                <a:sym typeface="+mn-ea"/>
              </a:rPr>
              <a:t>mismatch</a:t>
            </a:r>
            <a:endParaRPr lang="en-US"/>
          </a:p>
          <a:p>
            <a:r>
              <a:rPr lang="en-US">
                <a:sym typeface="+mn-ea"/>
              </a:rPr>
              <a:t>find, find_if, find_if_not</a:t>
            </a:r>
            <a:endParaRPr lang="en-US"/>
          </a:p>
          <a:p>
            <a:r>
              <a:rPr lang="en-US">
                <a:sym typeface="+mn-ea"/>
              </a:rPr>
              <a:t>find_first_of, find_end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lexicographical_compare</a:t>
            </a:r>
            <a:endParaRPr lang="en-US">
              <a:sym typeface="+mn-ea"/>
            </a:endParaRPr>
          </a:p>
          <a:p>
            <a:r>
              <a:rPr lang="en-US"/>
              <a:t>equal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748655" cy="4351655"/>
          </a:xfrm>
        </p:spPr>
        <p:txBody>
          <a:bodyPr/>
          <a:p>
            <a:r>
              <a:rPr lang="en-US">
                <a:sym typeface="+mn-ea"/>
              </a:rPr>
              <a:t>min, max, minmax, </a:t>
            </a:r>
            <a:r>
              <a:rPr lang="en-US">
                <a:sym typeface="+mn-ea"/>
              </a:rPr>
              <a:t>clamp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min_element, max_element, minmax_element</a:t>
            </a:r>
            <a:endParaRPr lang="en-US">
              <a:sym typeface="+mn-ea"/>
            </a:endParaRPr>
          </a:p>
          <a:p>
            <a:r>
              <a:rPr lang="en-US"/>
              <a:t>any_of, all_of, none_of</a:t>
            </a:r>
            <a:endParaRPr lang="en-US"/>
          </a:p>
          <a:p>
            <a:r>
              <a:rPr lang="en-US"/>
              <a:t>count, count_if</a:t>
            </a:r>
            <a:endParaRPr lang="en-US"/>
          </a:p>
          <a:p>
            <a:r>
              <a:rPr lang="en-US"/>
              <a:t>move, move_backward</a:t>
            </a:r>
            <a:endParaRPr lang="en-US"/>
          </a:p>
          <a:p>
            <a:r>
              <a:rPr lang="en-US"/>
              <a:t>swap_ranges</a:t>
            </a:r>
            <a:endParaRPr lang="en-US"/>
          </a:p>
        </p:txBody>
      </p:sp>
    </p:spTree>
  </p:cSld>
  <p:clrMapOvr>
    <a:masterClrMapping/>
  </p:clrMapOvr>
  <p:transition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algorithm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p>
            <a:r>
              <a:rPr lang="en-US">
                <a:sym typeface="+mn-ea"/>
              </a:rPr>
              <a:t>next_permutation, prev</a:t>
            </a:r>
            <a:r>
              <a:rPr lang="en-US">
                <a:sym typeface="+mn-ea"/>
              </a:rPr>
              <a:t>_permutation</a:t>
            </a:r>
            <a:endParaRPr lang="en-US"/>
          </a:p>
          <a:p>
            <a:r>
              <a:rPr lang="en-US">
                <a:sym typeface="+mn-ea"/>
              </a:rPr>
              <a:t>is_permutation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merge, inplace_merge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set_difference, set_symmetric_difference</a:t>
            </a:r>
            <a:endParaRPr lang="en-US"/>
          </a:p>
          <a:p>
            <a:r>
              <a:rPr lang="en-US">
                <a:sym typeface="+mn-ea"/>
              </a:rPr>
              <a:t>set_union, set_intersection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includes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unique, unique_copy</a:t>
            </a:r>
            <a:endParaRPr lang="en-US"/>
          </a:p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363210" cy="4351655"/>
          </a:xfrm>
        </p:spPr>
        <p:txBody>
          <a:bodyPr>
            <a:normAutofit lnSpcReduction="20000"/>
          </a:bodyPr>
          <a:p>
            <a:r>
              <a:rPr lang="en-US">
                <a:sym typeface="+mn-ea"/>
              </a:rPr>
              <a:t>transform, transform_n</a:t>
            </a:r>
            <a:endParaRPr lang="en-US"/>
          </a:p>
          <a:p>
            <a:r>
              <a:rPr lang="en-US">
                <a:sym typeface="+mn-ea"/>
              </a:rPr>
              <a:t>generate, generate_n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iota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accumate, </a:t>
            </a:r>
            <a:r>
              <a:rPr lang="en-US">
                <a:sym typeface="+mn-ea"/>
              </a:rPr>
              <a:t>reduce, </a:t>
            </a:r>
            <a:r>
              <a:rPr lang="en-US"/>
              <a:t>transform_reduce</a:t>
            </a:r>
            <a:endParaRPr lang="en-US"/>
          </a:p>
          <a:p>
            <a:r>
              <a:rPr lang="en-US"/>
              <a:t>inner_product</a:t>
            </a:r>
            <a:endParaRPr lang="en-US"/>
          </a:p>
          <a:p>
            <a:r>
              <a:rPr lang="en-US"/>
              <a:t>exclusive_scan, transform_exclusive_scan</a:t>
            </a:r>
            <a:endParaRPr lang="en-US"/>
          </a:p>
          <a:p>
            <a:r>
              <a:rPr lang="en-US"/>
              <a:t>inclusive_scan, transform_inclusive_scan</a:t>
            </a:r>
            <a:endParaRPr lang="en-US"/>
          </a:p>
          <a:p>
            <a:r>
              <a:rPr lang="en-US">
                <a:sym typeface="+mn-ea"/>
              </a:rPr>
              <a:t>partial_sum</a:t>
            </a:r>
            <a:endParaRPr lang="en-US"/>
          </a:p>
          <a:p>
            <a:endParaRPr lang="en-US"/>
          </a:p>
          <a:p>
            <a:endParaRPr lang="en-US"/>
          </a:p>
        </p:txBody>
      </p:sp>
    </p:spTree>
  </p:cSld>
  <p:clrMapOvr>
    <a:masterClrMapping/>
  </p:clrMapOvr>
  <p:transition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algorithm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p>
            <a:r>
              <a:rPr lang="en-US">
                <a:sym typeface="+mn-ea"/>
              </a:rPr>
              <a:t>binary_search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lower_bound, upper_bound, equal_range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nth_element, partition_point</a:t>
            </a:r>
            <a:endParaRPr lang="en-US"/>
          </a:p>
          <a:p>
            <a:r>
              <a:rPr lang="en-US">
                <a:sym typeface="+mn-ea"/>
              </a:rPr>
              <a:t>partition, stable_partition, partition_copy</a:t>
            </a:r>
            <a:endParaRPr lang="en-US"/>
          </a:p>
          <a:p>
            <a:r>
              <a:rPr lang="en-US">
                <a:sym typeface="+mn-ea"/>
              </a:rPr>
              <a:t>partial_sort, partial_sort_copy</a:t>
            </a:r>
            <a:endParaRPr lang="en-US"/>
          </a:p>
          <a:p>
            <a:r>
              <a:rPr lang="en-US">
                <a:sym typeface="+mn-ea"/>
              </a:rPr>
              <a:t>sort, stable_sort</a:t>
            </a:r>
            <a:endParaRPr lang="en-US">
              <a:sym typeface="+mn-ea"/>
            </a:endParaRPr>
          </a:p>
          <a:p>
            <a:r>
              <a:rPr lang="en-US"/>
              <a:t>is_sorted, is_sorted_until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/>
              <a:t>adjacent_difference</a:t>
            </a:r>
            <a:endParaRPr lang="en-US"/>
          </a:p>
          <a:p>
            <a:r>
              <a:rPr lang="en-US"/>
              <a:t>adjacent_find</a:t>
            </a:r>
            <a:endParaRPr lang="en-US"/>
          </a:p>
          <a:p>
            <a:r>
              <a:rPr lang="en-US">
                <a:sym typeface="+mn-ea"/>
              </a:rPr>
              <a:t>swap_ranges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shuffle, sample</a:t>
            </a:r>
            <a:endParaRPr lang="en-US"/>
          </a:p>
          <a:p>
            <a:r>
              <a:rPr lang="en-US"/>
              <a:t>shift_left, shift_right</a:t>
            </a:r>
            <a:endParaRPr lang="en-US"/>
          </a:p>
          <a:p>
            <a:r>
              <a:rPr lang="en-US"/>
              <a:t>rotate, rotate_copy</a:t>
            </a:r>
            <a:endParaRPr lang="en-US"/>
          </a:p>
          <a:p>
            <a:r>
              <a:rPr lang="en-US"/>
              <a:t>reverse, reverse_copy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4826000" y="2413635"/>
            <a:ext cx="254000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ffmpeg -y -i 2022-06-18_14-14-35.mkv -r 60 -filter_complex "[0:v]setpts=0.666667*PTS[v];[0:a]atempo=1.5[a]" -map "[v]" -map "[a]" /tmp/985211.mkv</a:t>
            </a:r>
            <a:endParaRPr lang="en-US"/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set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vector </a:t>
            </a:r>
            <a:r>
              <a:rPr lang="zh-CN" altLang="en-US">
                <a:sym typeface="+mn-ea"/>
              </a:rPr>
              <a:t>迭代器的共同点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80340" y="890270"/>
            <a:ext cx="6094730" cy="5730875"/>
          </a:xfrm>
        </p:spPr>
        <p:txBody>
          <a:bodyPr/>
          <a:p>
            <a:r>
              <a:rPr lang="zh-CN" altLang="en-US"/>
              <a:t>上节课讲了迭代器：</a:t>
            </a:r>
            <a:r>
              <a:rPr lang="en-US" altLang="zh-CN"/>
              <a:t>vector </a:t>
            </a:r>
            <a:r>
              <a:rPr lang="zh-CN" altLang="en-US"/>
              <a:t>具有</a:t>
            </a:r>
            <a:r>
              <a:rPr lang="en-US" altLang="zh-CN"/>
              <a:t> </a:t>
            </a:r>
            <a:r>
              <a:rPr lang="en-US" altLang="zh-CN" b="1">
                <a:solidFill>
                  <a:srgbClr val="00B050"/>
                </a:solidFill>
              </a:rPr>
              <a:t>begin()</a:t>
            </a:r>
            <a:r>
              <a:rPr lang="en-US" altLang="zh-CN"/>
              <a:t> </a:t>
            </a:r>
            <a:r>
              <a:rPr lang="zh-CN" altLang="en-US"/>
              <a:t>和</a:t>
            </a:r>
            <a:r>
              <a:rPr lang="en-US" altLang="zh-CN" b="1"/>
              <a:t> </a:t>
            </a:r>
            <a:r>
              <a:rPr lang="en-US" altLang="zh-CN" b="1">
                <a:solidFill>
                  <a:srgbClr val="0070C0"/>
                </a:solidFill>
              </a:rPr>
              <a:t>end()</a:t>
            </a:r>
            <a:r>
              <a:rPr lang="en-US" altLang="zh-CN"/>
              <a:t> </a:t>
            </a:r>
            <a:r>
              <a:rPr lang="zh-CN" altLang="en-US"/>
              <a:t>两个成员函数，他们分别返回指向数组</a:t>
            </a:r>
            <a:r>
              <a:rPr lang="zh-CN" altLang="en-US" b="1">
                <a:solidFill>
                  <a:srgbClr val="00B050"/>
                </a:solidFill>
              </a:rPr>
              <a:t>头部元素</a:t>
            </a:r>
            <a:r>
              <a:rPr lang="zh-CN" altLang="en-US"/>
              <a:t>和</a:t>
            </a:r>
            <a:r>
              <a:rPr lang="zh-CN" altLang="en-US" b="1">
                <a:solidFill>
                  <a:srgbClr val="0070C0"/>
                </a:solidFill>
              </a:rPr>
              <a:t>尾部再之后一格元素</a:t>
            </a:r>
            <a:r>
              <a:rPr lang="zh-CN" altLang="en-US"/>
              <a:t>的迭代器对象。</a:t>
            </a:r>
            <a:endParaRPr lang="zh-CN" altLang="en-US"/>
          </a:p>
          <a:p>
            <a:r>
              <a:rPr lang="en-US" altLang="zh-CN"/>
              <a:t>vector </a:t>
            </a:r>
            <a:r>
              <a:rPr lang="zh-CN" altLang="en-US"/>
              <a:t>作为连续数组，他的迭代器基本等效于指针。</a:t>
            </a:r>
            <a:endParaRPr lang="zh-CN" altLang="en-US"/>
          </a:p>
          <a:p>
            <a:r>
              <a:rPr lang="en-US" altLang="zh-CN"/>
              <a:t>set </a:t>
            </a:r>
            <a:r>
              <a:rPr lang="zh-CN" altLang="en-US"/>
              <a:t>也有</a:t>
            </a:r>
            <a:r>
              <a:rPr lang="en-US" altLang="zh-CN"/>
              <a:t> </a:t>
            </a:r>
            <a:r>
              <a:rPr lang="en-US" altLang="zh-CN" b="1">
                <a:solidFill>
                  <a:srgbClr val="00B050"/>
                </a:solidFill>
              </a:rPr>
              <a:t>begin()</a:t>
            </a:r>
            <a:r>
              <a:rPr lang="en-US" altLang="zh-CN"/>
              <a:t> </a:t>
            </a:r>
            <a:r>
              <a:rPr lang="zh-CN" altLang="en-US"/>
              <a:t>和</a:t>
            </a:r>
            <a:r>
              <a:rPr lang="en-US" altLang="zh-CN"/>
              <a:t> </a:t>
            </a:r>
            <a:r>
              <a:rPr lang="en-US" altLang="zh-CN" b="1">
                <a:solidFill>
                  <a:srgbClr val="0070C0"/>
                </a:solidFill>
              </a:rPr>
              <a:t>end()</a:t>
            </a:r>
            <a:r>
              <a:rPr lang="en-US" altLang="zh-CN"/>
              <a:t> </a:t>
            </a:r>
            <a:r>
              <a:rPr lang="zh-CN" altLang="en-US"/>
              <a:t>函数，他返回的迭代器对象重载了</a:t>
            </a:r>
            <a:r>
              <a:rPr lang="en-US" altLang="zh-CN"/>
              <a:t> </a:t>
            </a:r>
            <a:r>
              <a:rPr lang="en-US" altLang="zh-CN" b="1"/>
              <a:t>*</a:t>
            </a:r>
            <a:r>
              <a:rPr lang="en-US" altLang="zh-CN"/>
              <a:t> </a:t>
            </a:r>
            <a:r>
              <a:rPr lang="zh-CN" altLang="en-US"/>
              <a:t>来访问指向的地址。</a:t>
            </a:r>
            <a:endParaRPr lang="en-US" altLang="zh-CN"/>
          </a:p>
        </p:txBody>
      </p:sp>
      <p:pic>
        <p:nvPicPr>
          <p:cNvPr id="12" name="Content Placeholder 11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3164205" y="6007100"/>
            <a:ext cx="9027795" cy="850900"/>
          </a:xfrm>
          <a:prstGeom prst="rect">
            <a:avLst/>
          </a:prstGeom>
        </p:spPr>
      </p:pic>
      <p:pic>
        <p:nvPicPr>
          <p:cNvPr id="14" name="Content Placeholder 13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25210" y="1551305"/>
            <a:ext cx="6066790" cy="3319780"/>
          </a:xfrm>
          <a:prstGeom prst="rect">
            <a:avLst/>
          </a:prstGeom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graphicFrame>
        <p:nvGraphicFramePr>
          <p:cNvPr id="7" name="Table 6"/>
          <p:cNvGraphicFramePr/>
          <p:nvPr/>
        </p:nvGraphicFramePr>
        <p:xfrm>
          <a:off x="1435100" y="3462020"/>
          <a:ext cx="881697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3395"/>
                <a:gridCol w="1763395"/>
                <a:gridCol w="1763395"/>
                <a:gridCol w="1763395"/>
                <a:gridCol w="1763395"/>
              </a:tblGrid>
              <a:tr h="1005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1</a:t>
                      </a:r>
                      <a:endParaRPr lang="en-US" sz="6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B6E38"/>
                              </a:gs>
                            </a:gsLst>
                            <a:lin scaled="0"/>
                          </a:gradFill>
                        </a:rPr>
                        <a:t>2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B6E38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B6E38"/>
                              </a:gs>
                            </a:gsLst>
                            <a:lin scaled="0"/>
                          </a:gradFill>
                        </a:rPr>
                        <a:t>3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B6E38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>
                          <a:gradFill>
                            <a:gsLst>
                              <a:gs pos="0">
                                <a:srgbClr val="14CD68"/>
                              </a:gs>
                              <a:gs pos="100000">
                                <a:srgbClr val="0B6E38"/>
                              </a:gs>
                            </a:gsLst>
                            <a:lin scaled="0"/>
                          </a:gradFill>
                        </a:rPr>
                        <a:t>4</a:t>
                      </a:r>
                      <a:endParaRPr lang="en-US" sz="6000">
                        <a:gradFill>
                          <a:gsLst>
                            <a:gs pos="0">
                              <a:srgbClr val="14CD68"/>
                            </a:gs>
                            <a:gs pos="100000">
                              <a:srgbClr val="0B6E38"/>
                            </a:gs>
                          </a:gsLst>
                          <a:lin scaled="0"/>
                        </a:gra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6000"/>
                        <a:t>5</a:t>
                      </a:r>
                      <a:endParaRPr lang="en-US" sz="60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stCxn id="9" idx="2"/>
          </p:cNvCxnSpPr>
          <p:nvPr/>
        </p:nvCxnSpPr>
        <p:spPr>
          <a:xfrm flipH="1">
            <a:off x="3189605" y="2318385"/>
            <a:ext cx="1270" cy="114427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9" name="Text Box 8"/>
          <p:cNvSpPr txBox="1"/>
          <p:nvPr/>
        </p:nvSpPr>
        <p:spPr>
          <a:xfrm>
            <a:off x="1776095" y="1796415"/>
            <a:ext cx="28289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lower_bound(2)</a:t>
            </a:r>
            <a:endParaRPr lang="en-US" sz="2800" b="1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35100" y="2790190"/>
            <a:ext cx="6985" cy="66167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2" name="Text Box 11"/>
          <p:cNvSpPr txBox="1"/>
          <p:nvPr/>
        </p:nvSpPr>
        <p:spPr>
          <a:xfrm>
            <a:off x="845185" y="2278380"/>
            <a:ext cx="12877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begin()</a:t>
            </a:r>
            <a:endParaRPr lang="en-US" sz="280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0229850" y="2810510"/>
            <a:ext cx="1270" cy="66230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5" name="Text Box 4"/>
          <p:cNvSpPr txBox="1"/>
          <p:nvPr/>
        </p:nvSpPr>
        <p:spPr>
          <a:xfrm>
            <a:off x="9728835" y="2319020"/>
            <a:ext cx="1011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/>
              <a:t>end()</a:t>
            </a:r>
            <a:endParaRPr lang="en-US" sz="2800"/>
          </a:p>
        </p:txBody>
      </p:sp>
      <p:cxnSp>
        <p:nvCxnSpPr>
          <p:cNvPr id="2" name="Straight Arrow Connector 1"/>
          <p:cNvCxnSpPr>
            <a:stCxn id="3" idx="2"/>
          </p:cNvCxnSpPr>
          <p:nvPr/>
        </p:nvCxnSpPr>
        <p:spPr>
          <a:xfrm>
            <a:off x="8473440" y="2318385"/>
            <a:ext cx="10160" cy="115443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7029450" y="1796415"/>
            <a:ext cx="28873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/>
              <a:t>upper_bound(4)</a:t>
            </a:r>
            <a:endParaRPr lang="en-US" sz="2800" b="1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189605" y="3229610"/>
            <a:ext cx="5262880" cy="10160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10" name="Rectangles 9"/>
          <p:cNvSpPr/>
          <p:nvPr/>
        </p:nvSpPr>
        <p:spPr>
          <a:xfrm>
            <a:off x="1326833" y="5130165"/>
            <a:ext cx="9333230" cy="1198880"/>
          </a:xfrm>
          <a:prstGeom prst="rect">
            <a:avLst/>
          </a:prstGeom>
          <a:noFill/>
          <a:ln>
            <a:noFill/>
          </a:ln>
          <a:effectLst>
            <a:outerShdw blurRad="50800" dist="50800" dir="2760000" algn="ctr" rotWithShape="0">
              <a:srgbClr val="0070C0">
                <a:alpha val="43000"/>
              </a:srgbClr>
            </a:outerShdw>
            <a:reflection blurRad="381000" stA="50000" endA="300" endPos="55000" dir="5400000" sy="-100000" algn="bl" rotWithShape="0"/>
          </a:effectLst>
          <a:scene3d>
            <a:camera prst="orthographicFront"/>
            <a:lightRig rig="sunset" dir="t">
              <a:rot lat="0" lon="0" rev="0"/>
            </a:lightRig>
          </a:scene3d>
        </p:spPr>
        <p:txBody>
          <a:bodyPr wrap="none" rtlCol="0" anchor="t">
            <a:spAutoFit/>
          </a:bodyPr>
          <a:p>
            <a:pPr algn="ctr"/>
            <a:r>
              <a:rPr lang="zh-CN" altLang="en-US" sz="7200" b="1">
                <a:ln w="12700">
                  <a:solidFill>
                    <a:schemeClr val="accent1"/>
                  </a:solidFill>
                  <a:prstDash val="solid"/>
                </a:ln>
                <a:gradFill>
                  <a:gsLst>
                    <a:gs pos="0">
                      <a:srgbClr val="9EE256"/>
                    </a:gs>
                    <a:gs pos="100000">
                      <a:srgbClr val="52762D"/>
                    </a:gs>
                  </a:gsLst>
                  <a:lin scaled="0"/>
                </a:gradFill>
                <a:effectLst>
                  <a:outerShdw dist="38100" dir="2640000" algn="bl" rotWithShape="0">
                    <a:schemeClr val="accent1"/>
                  </a:outerShdw>
                </a:effectLst>
              </a:rPr>
              <a:t>自动排序、去重、过滤</a:t>
            </a:r>
            <a:endParaRPr lang="zh-CN" altLang="en-US" sz="7200" b="1">
              <a:ln w="12700">
                <a:solidFill>
                  <a:schemeClr val="accent1"/>
                </a:solidFill>
                <a:prstDash val="solid"/>
              </a:ln>
              <a:gradFill>
                <a:gsLst>
                  <a:gs pos="0">
                    <a:srgbClr val="9EE256"/>
                  </a:gs>
                  <a:gs pos="100000">
                    <a:srgbClr val="52762D"/>
                  </a:gs>
                </a:gsLst>
                <a:lin scaled="0"/>
              </a:gra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3" name="Rectangles 12"/>
          <p:cNvSpPr/>
          <p:nvPr/>
        </p:nvSpPr>
        <p:spPr>
          <a:xfrm>
            <a:off x="2368868" y="214630"/>
            <a:ext cx="7249160" cy="1198880"/>
          </a:xfrm>
          <a:prstGeom prst="rect">
            <a:avLst/>
          </a:prstGeom>
          <a:noFill/>
          <a:ln>
            <a:noFill/>
          </a:ln>
          <a:effectLst>
            <a:outerShdw blurRad="50800" dist="50800" dir="4920000" algn="ctr" rotWithShape="0">
              <a:srgbClr val="FF8D41">
                <a:alpha val="43000"/>
              </a:srgbClr>
            </a:outerShdw>
            <a:reflection blurRad="152400" stA="52000" endA="300" endPos="52000" dir="5400000" sy="-100000" algn="bl" rotWithShape="0"/>
          </a:effectLst>
          <a:scene3d>
            <a:camera prst="perspectiveLeft" fov="2400000">
              <a:rot lat="21000000" lon="0" rev="0"/>
            </a:camera>
            <a:lightRig rig="morning" dir="t">
              <a:rot lat="0" lon="0" rev="3000000"/>
            </a:lightRig>
          </a:scene3d>
          <a:sp3d prstMaterial="matte"/>
        </p:spPr>
        <p:txBody>
          <a:bodyPr wrap="non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zh-CN" altLang="en-US" sz="7200" b="1"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你有所不知的</a:t>
            </a:r>
            <a:r>
              <a:rPr lang="en-US" altLang="zh-CN" sz="7200" b="1"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set</a:t>
            </a:r>
            <a:endParaRPr lang="en-US" altLang="zh-CN" sz="7200" b="1">
              <a:solidFill>
                <a:schemeClr val="accent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4299585" y="2707640"/>
            <a:ext cx="3383280" cy="521970"/>
          </a:xfrm>
          <a:prstGeom prst="rect">
            <a:avLst/>
          </a:prstGeom>
          <a:noFill/>
          <a:effectLst>
            <a:outerShdw blurRad="50800" dist="38100" dir="1980000" rotWithShape="0">
              <a:srgbClr val="FFC000">
                <a:alpha val="31000"/>
              </a:srgbClr>
            </a:outerShdw>
          </a:effectLst>
        </p:spPr>
        <p:txBody>
          <a:bodyPr wrap="none" rtlCol="0">
            <a:spAutoFit/>
          </a:bodyPr>
          <a:p>
            <a:r>
              <a:rPr lang="zh-CN" altLang="en-US" sz="2800">
                <a:ln/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两个迭代器组成区间</a:t>
            </a:r>
            <a:endParaRPr lang="zh-CN" altLang="en-US" sz="2800">
              <a:ln/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QQ20200616092315"/>
          <p:cNvPicPr>
            <a:picLocks noChangeAspect="1"/>
          </p:cNvPicPr>
          <p:nvPr/>
        </p:nvPicPr>
        <p:blipFill>
          <a:blip r:embed="rId1">
            <a:lum bright="48000" contrast="-48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sym typeface="+mn-ea"/>
              </a:rPr>
              <a:t>感谢观看</a:t>
            </a:r>
            <a:endParaRPr lang="zh-CN" altLang="en-US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pPr marL="457200" lvl="1" indent="0">
              <a:buNone/>
            </a:pPr>
            <a:r>
              <a:rPr lang="zh-CN" altLang="en-US"/>
              <a:t>录播稍后上传比站</a:t>
            </a:r>
            <a:endParaRPr lang="zh-CN" altLang="en-US"/>
          </a:p>
          <a:p>
            <a:pPr marL="457200" lvl="1" indent="0">
              <a:buNone/>
            </a:pPr>
            <a:r>
              <a:rPr lang="zh-CN" altLang="en-US"/>
              <a:t>课件下载：</a:t>
            </a:r>
            <a:r>
              <a:rPr lang="en-US" altLang="zh-CN"/>
              <a:t>https://github.com/parallel101/course</a:t>
            </a:r>
            <a:endParaRPr lang="en-US" altLang="zh-C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ar Drives">
  <a:themeElements>
    <a:clrScheme name="Gear Dri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5F5F5F"/>
      </a:accent1>
      <a:accent2>
        <a:srgbClr val="969696"/>
      </a:accent2>
      <a:accent3>
        <a:srgbClr val="FFFFFF"/>
      </a:accent3>
      <a:accent4>
        <a:srgbClr val="000000"/>
      </a:accent4>
      <a:accent5>
        <a:srgbClr val="B6B6B6"/>
      </a:accent5>
      <a:accent6>
        <a:srgbClr val="878787"/>
      </a:accent6>
      <a:hlink>
        <a:srgbClr val="CC3300"/>
      </a:hlink>
      <a:folHlink>
        <a:srgbClr val="996600"/>
      </a:folHlink>
    </a:clrScheme>
    <a:fontScheme name="Gear Dri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lnDef>
  </a:objectDefaults>
  <a:extraClrSchemeLst>
    <a:extraClrScheme>
      <a:clrScheme name="Gear Dri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5F5F5F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B6B6B6"/>
        </a:accent5>
        <a:accent6>
          <a:srgbClr val="87878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15264</Words>
  <Application>WPS Presentation</Application>
  <PresentationFormat>宽屏</PresentationFormat>
  <Paragraphs>1199</Paragraphs>
  <Slides>91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91</vt:i4>
      </vt:variant>
    </vt:vector>
  </HeadingPairs>
  <TitlesOfParts>
    <vt:vector size="101" baseType="lpstr">
      <vt:lpstr>Arial</vt:lpstr>
      <vt:lpstr>SimSun</vt:lpstr>
      <vt:lpstr>Wingdings</vt:lpstr>
      <vt:lpstr>Liberation Sans</vt:lpstr>
      <vt:lpstr>文泉驿微米黑</vt:lpstr>
      <vt:lpstr>Microsoft YaHei</vt:lpstr>
      <vt:lpstr>Arial Unicode MS</vt:lpstr>
      <vt:lpstr>SimSun</vt:lpstr>
      <vt:lpstr>MathJax_Vector</vt:lpstr>
      <vt:lpstr>Gear Drives</vt:lpstr>
      <vt:lpstr>C++ 标准库系列课 - 你所不知道的 set 容器</vt:lpstr>
      <vt:lpstr>课程安排</vt:lpstr>
      <vt:lpstr>set 和 vector 的区别</vt:lpstr>
      <vt:lpstr>set 的排序：string 会按“字典序”来排</vt:lpstr>
      <vt:lpstr>set 的排序：自定义排序函数</vt:lpstr>
      <vt:lpstr>set 的排序：自定义排序函数</vt:lpstr>
      <vt:lpstr>set 的排序：自定义排序函数</vt:lpstr>
      <vt:lpstr>set 的排序：自定义排序函数</vt:lpstr>
      <vt:lpstr>set 和 vector 迭代器的共同点</vt:lpstr>
      <vt:lpstr>迭代器的五大分类</vt:lpstr>
      <vt:lpstr>set 和 vector 迭代器的不同点</vt:lpstr>
      <vt:lpstr>多次调用 ++ 实现 + 同样效果</vt:lpstr>
      <vt:lpstr>std::next 等价于 +</vt:lpstr>
      <vt:lpstr>std::advance 等价于 +=</vt:lpstr>
      <vt:lpstr>next 和 advance 同样支持负数</vt:lpstr>
      <vt:lpstr>std::distance 等价于 -</vt:lpstr>
      <vt:lpstr>迭代器系列帮手函数一览</vt:lpstr>
      <vt:lpstr>学有余力的同学可以看一下 glibc 源码</vt:lpstr>
      <vt:lpstr>学有余力的同学可以看一下 glibc 源码</vt:lpstr>
      <vt:lpstr>学有余力的同学可以看一下 glibc 源码</vt:lpstr>
      <vt:lpstr>顺便一提：小彭老师打印任意 STL 容器的黑科技</vt:lpstr>
      <vt:lpstr>向 set 中插入元素</vt:lpstr>
      <vt:lpstr>向 set 中插入元素</vt:lpstr>
      <vt:lpstr>insert 的第二个返回值：表示插入是否成功</vt:lpstr>
      <vt:lpstr>insert 的第一个返回值：指向插入/现有元素的迭代器</vt:lpstr>
      <vt:lpstr>glibc 中 pair 的定义</vt:lpstr>
      <vt:lpstr>使用 C++17 的结构化绑定来拆解 pair</vt:lpstr>
      <vt:lpstr>在 set 中查询元素是否存在</vt:lpstr>
      <vt:lpstr>PowerPoint 演示文稿</vt:lpstr>
      <vt:lpstr>PowerPoint 演示文稿</vt:lpstr>
      <vt:lpstr>PowerPoint 演示文稿</vt:lpstr>
      <vt:lpstr>在 set 中查询元素是否存在</vt:lpstr>
      <vt:lpstr>PowerPoint 演示文稿</vt:lpstr>
      <vt:lpstr>在 set 中查询元素是否存在</vt:lpstr>
      <vt:lpstr>从 set 中删除指定元素</vt:lpstr>
      <vt:lpstr>从 set 中删除指定元素</vt:lpstr>
      <vt:lpstr>PowerPoint 演示文稿</vt:lpstr>
      <vt:lpstr>set 增删改查操作总结</vt:lpstr>
      <vt:lpstr>从 set 中删除指定范围的元素</vt:lpstr>
      <vt:lpstr>PowerPoint 演示文稿</vt:lpstr>
      <vt:lpstr>PowerPoint 演示文稿</vt:lpstr>
      <vt:lpstr>从 set 中删除指定范围的元素（错误）</vt:lpstr>
      <vt:lpstr>PowerPoint 演示文稿</vt:lpstr>
      <vt:lpstr>lower_bound 和 upper_bound 函数</vt:lpstr>
      <vt:lpstr>PowerPoint 演示文稿</vt:lpstr>
      <vt:lpstr>lower_bound 和 upper_bound 函数</vt:lpstr>
      <vt:lpstr>PowerPoint 演示文稿</vt:lpstr>
      <vt:lpstr>从 set 中删除指定范围的元素（正确）</vt:lpstr>
      <vt:lpstr>PowerPoint 演示文稿</vt:lpstr>
      <vt:lpstr>set 的遍历</vt:lpstr>
      <vt:lpstr>复习 C 语言指针（1）</vt:lpstr>
      <vt:lpstr>复习 C 语言指针（2）</vt:lpstr>
      <vt:lpstr>复习 C 语言指针（3）</vt:lpstr>
      <vt:lpstr>复习 C 语言指针（4）</vt:lpstr>
      <vt:lpstr>从 C 语言指针到 C++ 迭代器（5）</vt:lpstr>
      <vt:lpstr>set 的遍历</vt:lpstr>
      <vt:lpstr>set 的遍历</vt:lpstr>
      <vt:lpstr>set 的遍历</vt:lpstr>
      <vt:lpstr>PowerPoint 演示文稿</vt:lpstr>
      <vt:lpstr>set 和其他容器之间的转换</vt:lpstr>
      <vt:lpstr>set 和其他容器之间的转换</vt:lpstr>
      <vt:lpstr>PowerPoint 演示文稿</vt:lpstr>
      <vt:lpstr>set 和其他容器之间的转换</vt:lpstr>
      <vt:lpstr>set 的妙用：排序</vt:lpstr>
      <vt:lpstr>清空 set 所有元素</vt:lpstr>
      <vt:lpstr>set 的大小（元素个数）</vt:lpstr>
      <vt:lpstr>set 的不去重版本：multiset</vt:lpstr>
      <vt:lpstr>查找 multiset 中的等值区间</vt:lpstr>
      <vt:lpstr>PowerPoint 演示文稿</vt:lpstr>
      <vt:lpstr>查找 multiset 中的等值区间</vt:lpstr>
      <vt:lpstr>查找 multiset 中的等值区间</vt:lpstr>
      <vt:lpstr>删除 multiset 中的等值区间</vt:lpstr>
      <vt:lpstr>查找 multiset 中的等值区间</vt:lpstr>
      <vt:lpstr>求 multiset 中的等值元素个数</vt:lpstr>
      <vt:lpstr>multiset 也有 find 函数</vt:lpstr>
      <vt:lpstr>multiset 增删改查操作总结</vt:lpstr>
      <vt:lpstr>set 系列成员函数总结</vt:lpstr>
      <vt:lpstr>C++11 新增：unordered_set 容器</vt:lpstr>
      <vt:lpstr>不同版本的 set 容器比较</vt:lpstr>
      <vt:lpstr>不同版本的 set 容器比较</vt:lpstr>
      <vt:lpstr>查找方面各容器适合的领域</vt:lpstr>
      <vt:lpstr>PowerPoint 演示文稿</vt:lpstr>
      <vt:lpstr>从 set 到 map：有什么不同？</vt:lpstr>
      <vt:lpstr>关于 set 和 map 还没有讲到的</vt:lpstr>
      <vt:lpstr>algorithm(next ep plan)</vt:lpstr>
      <vt:lpstr>algorithm</vt:lpstr>
      <vt:lpstr>algorithm</vt:lpstr>
      <vt:lpstr>algorithm</vt:lpstr>
      <vt:lpstr>algorithm</vt:lpstr>
      <vt:lpstr>PowerPoint 演示文稿</vt:lpstr>
      <vt:lpstr>感谢观看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bate</dc:creator>
  <cp:lastModifiedBy>bate</cp:lastModifiedBy>
  <cp:revision>771</cp:revision>
  <dcterms:created xsi:type="dcterms:W3CDTF">2022-06-18T14:59:26Z</dcterms:created>
  <dcterms:modified xsi:type="dcterms:W3CDTF">2022-06-18T14:59:26Z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</Properties>
</file>

<file path=docProps/thumbnail.jpeg>
</file>